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7" r:id="rId3"/>
    <p:sldId id="266" r:id="rId4"/>
    <p:sldId id="268" r:id="rId5"/>
    <p:sldId id="269" r:id="rId6"/>
    <p:sldId id="274" r:id="rId7"/>
    <p:sldId id="275" r:id="rId8"/>
    <p:sldId id="276" r:id="rId9"/>
    <p:sldId id="271" r:id="rId10"/>
    <p:sldId id="272" r:id="rId11"/>
    <p:sldId id="273" r:id="rId12"/>
    <p:sldId id="270" r:id="rId13"/>
    <p:sldId id="291" r:id="rId14"/>
    <p:sldId id="303" r:id="rId15"/>
    <p:sldId id="298" r:id="rId16"/>
    <p:sldId id="300" r:id="rId17"/>
    <p:sldId id="296" r:id="rId18"/>
    <p:sldId id="290" r:id="rId19"/>
    <p:sldId id="301" r:id="rId20"/>
    <p:sldId id="257" r:id="rId21"/>
    <p:sldId id="279" r:id="rId22"/>
    <p:sldId id="277" r:id="rId23"/>
    <p:sldId id="288" r:id="rId24"/>
    <p:sldId id="286" r:id="rId25"/>
    <p:sldId id="259" r:id="rId26"/>
    <p:sldId id="297" r:id="rId27"/>
    <p:sldId id="258" r:id="rId28"/>
    <p:sldId id="262" r:id="rId29"/>
    <p:sldId id="292" r:id="rId30"/>
    <p:sldId id="261" r:id="rId31"/>
    <p:sldId id="263" r:id="rId32"/>
    <p:sldId id="264" r:id="rId33"/>
    <p:sldId id="260" r:id="rId34"/>
    <p:sldId id="287" r:id="rId35"/>
    <p:sldId id="280" r:id="rId36"/>
    <p:sldId id="299" r:id="rId37"/>
    <p:sldId id="278" r:id="rId38"/>
    <p:sldId id="293" r:id="rId39"/>
    <p:sldId id="294" r:id="rId40"/>
    <p:sldId id="302" r:id="rId41"/>
    <p:sldId id="295" r:id="rId42"/>
  </p:sldIdLst>
  <p:sldSz cx="9144000" cy="6858000" type="screen4x3"/>
  <p:notesSz cx="6858000" cy="9144000"/>
  <p:defaultTextStyle>
    <a:defPPr>
      <a:defRPr lang="zh-TW"/>
    </a:defPPr>
    <a:lvl1pPr algn="l" rtl="0" fontAlgn="base">
      <a:spcBef>
        <a:spcPct val="0"/>
      </a:spcBef>
      <a:spcAft>
        <a:spcPct val="0"/>
      </a:spcAft>
      <a:defRPr kumimoji="1" sz="2000" kern="1200">
        <a:solidFill>
          <a:schemeClr val="tx1"/>
        </a:solidFill>
        <a:latin typeface="典匠超明" pitchFamily="49" charset="-120"/>
        <a:ea typeface="典匠超明" pitchFamily="49" charset="-120"/>
        <a:cs typeface="+mn-cs"/>
      </a:defRPr>
    </a:lvl1pPr>
    <a:lvl2pPr marL="457200" algn="l" rtl="0" fontAlgn="base">
      <a:spcBef>
        <a:spcPct val="0"/>
      </a:spcBef>
      <a:spcAft>
        <a:spcPct val="0"/>
      </a:spcAft>
      <a:defRPr kumimoji="1" sz="2000" kern="1200">
        <a:solidFill>
          <a:schemeClr val="tx1"/>
        </a:solidFill>
        <a:latin typeface="典匠超明" pitchFamily="49" charset="-120"/>
        <a:ea typeface="典匠超明" pitchFamily="49" charset="-120"/>
        <a:cs typeface="+mn-cs"/>
      </a:defRPr>
    </a:lvl2pPr>
    <a:lvl3pPr marL="914400" algn="l" rtl="0" fontAlgn="base">
      <a:spcBef>
        <a:spcPct val="0"/>
      </a:spcBef>
      <a:spcAft>
        <a:spcPct val="0"/>
      </a:spcAft>
      <a:defRPr kumimoji="1" sz="2000" kern="1200">
        <a:solidFill>
          <a:schemeClr val="tx1"/>
        </a:solidFill>
        <a:latin typeface="典匠超明" pitchFamily="49" charset="-120"/>
        <a:ea typeface="典匠超明" pitchFamily="49" charset="-120"/>
        <a:cs typeface="+mn-cs"/>
      </a:defRPr>
    </a:lvl3pPr>
    <a:lvl4pPr marL="1371600" algn="l" rtl="0" fontAlgn="base">
      <a:spcBef>
        <a:spcPct val="0"/>
      </a:spcBef>
      <a:spcAft>
        <a:spcPct val="0"/>
      </a:spcAft>
      <a:defRPr kumimoji="1" sz="2000" kern="1200">
        <a:solidFill>
          <a:schemeClr val="tx1"/>
        </a:solidFill>
        <a:latin typeface="典匠超明" pitchFamily="49" charset="-120"/>
        <a:ea typeface="典匠超明" pitchFamily="49" charset="-120"/>
        <a:cs typeface="+mn-cs"/>
      </a:defRPr>
    </a:lvl4pPr>
    <a:lvl5pPr marL="1828800" algn="l" rtl="0" fontAlgn="base">
      <a:spcBef>
        <a:spcPct val="0"/>
      </a:spcBef>
      <a:spcAft>
        <a:spcPct val="0"/>
      </a:spcAft>
      <a:defRPr kumimoji="1" sz="2000" kern="1200">
        <a:solidFill>
          <a:schemeClr val="tx1"/>
        </a:solidFill>
        <a:latin typeface="典匠超明" pitchFamily="49" charset="-120"/>
        <a:ea typeface="典匠超明" pitchFamily="49" charset="-120"/>
        <a:cs typeface="+mn-cs"/>
      </a:defRPr>
    </a:lvl5pPr>
    <a:lvl6pPr marL="2286000" algn="l" defTabSz="914400" rtl="0" eaLnBrk="1" latinLnBrk="0" hangingPunct="1">
      <a:defRPr kumimoji="1" sz="2000" kern="1200">
        <a:solidFill>
          <a:schemeClr val="tx1"/>
        </a:solidFill>
        <a:latin typeface="典匠超明" pitchFamily="49" charset="-120"/>
        <a:ea typeface="典匠超明" pitchFamily="49" charset="-120"/>
        <a:cs typeface="+mn-cs"/>
      </a:defRPr>
    </a:lvl6pPr>
    <a:lvl7pPr marL="2743200" algn="l" defTabSz="914400" rtl="0" eaLnBrk="1" latinLnBrk="0" hangingPunct="1">
      <a:defRPr kumimoji="1" sz="2000" kern="1200">
        <a:solidFill>
          <a:schemeClr val="tx1"/>
        </a:solidFill>
        <a:latin typeface="典匠超明" pitchFamily="49" charset="-120"/>
        <a:ea typeface="典匠超明" pitchFamily="49" charset="-120"/>
        <a:cs typeface="+mn-cs"/>
      </a:defRPr>
    </a:lvl7pPr>
    <a:lvl8pPr marL="3200400" algn="l" defTabSz="914400" rtl="0" eaLnBrk="1" latinLnBrk="0" hangingPunct="1">
      <a:defRPr kumimoji="1" sz="2000" kern="1200">
        <a:solidFill>
          <a:schemeClr val="tx1"/>
        </a:solidFill>
        <a:latin typeface="典匠超明" pitchFamily="49" charset="-120"/>
        <a:ea typeface="典匠超明" pitchFamily="49" charset="-120"/>
        <a:cs typeface="+mn-cs"/>
      </a:defRPr>
    </a:lvl8pPr>
    <a:lvl9pPr marL="3657600" algn="l" defTabSz="914400" rtl="0" eaLnBrk="1" latinLnBrk="0" hangingPunct="1">
      <a:defRPr kumimoji="1" sz="2000" kern="1200">
        <a:solidFill>
          <a:schemeClr val="tx1"/>
        </a:solidFill>
        <a:latin typeface="典匠超明" pitchFamily="49" charset="-120"/>
        <a:ea typeface="典匠超明" pitchFamily="49"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CC00"/>
    <a:srgbClr val="008000"/>
    <a:srgbClr val="FF0000"/>
    <a:srgbClr val="FF3399"/>
    <a:srgbClr val="CC0000"/>
    <a:srgbClr val="FF9933"/>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3947D541-E67E-4F1B-91EF-E65A8EF1B1DD}" type="datetimeFigureOut">
              <a:rPr lang="zh-TW" altLang="en-US"/>
              <a:pPr>
                <a:defRPr/>
              </a:pPr>
              <a:t>2010/5/14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CF352A0C-BA69-4924-A746-D148136AFCD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6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9ABB6-B20D-40ED-88FE-DC1A95FB83D9}" type="slidenum">
              <a:rPr lang="zh-TW" altLang="en-US"/>
              <a:pPr fontAlgn="base">
                <a:spcBef>
                  <a:spcPct val="0"/>
                </a:spcBef>
                <a:spcAft>
                  <a:spcPct val="0"/>
                </a:spcAft>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74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F6656-DB80-49BF-8AD2-B38BC6C23043}" type="slidenum">
              <a:rPr lang="zh-TW" altLang="en-US"/>
              <a:pPr fontAlgn="base">
                <a:spcBef>
                  <a:spcPct val="0"/>
                </a:spcBef>
                <a:spcAft>
                  <a:spcPct val="0"/>
                </a:spcAft>
                <a:defRPr/>
              </a:pPr>
              <a:t>20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p:cNvSpPr>
          <p:nvPr>
            <p:ph type="sldImg"/>
          </p:nvPr>
        </p:nvSpPr>
        <p:spPr bwMode="auto">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150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39B79-AB06-4546-B559-8A6A8D87FC5F}" type="slidenum">
              <a:rPr lang="zh-TW" altLang="en-US"/>
              <a:pPr fontAlgn="base">
                <a:spcBef>
                  <a:spcPct val="0"/>
                </a:spcBef>
                <a:spcAft>
                  <a:spcPct val="0"/>
                </a:spcAft>
                <a:defRPr/>
              </a:pPr>
              <a:t>25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p:cNvSpPr>
          <p:nvPr>
            <p:ph type="sldImg"/>
          </p:nvPr>
        </p:nvSpPr>
        <p:spPr bwMode="auto">
          <a:noFill/>
          <a:ln>
            <a:solidFill>
              <a:srgbClr val="000000"/>
            </a:solidFill>
            <a:miter lim="800000"/>
            <a:headEnd/>
            <a:tailEnd/>
          </a:ln>
        </p:spPr>
      </p:sp>
      <p:sp>
        <p:nvSpPr>
          <p:cNvPr id="757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355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DB64E2-1515-40EE-A47E-5B982DE198F8}" type="slidenum">
              <a:rPr lang="zh-TW" altLang="en-US"/>
              <a:pPr fontAlgn="base">
                <a:spcBef>
                  <a:spcPct val="0"/>
                </a:spcBef>
                <a:spcAft>
                  <a:spcPct val="0"/>
                </a:spcAft>
                <a:defRPr/>
              </a:pPr>
              <a:t>27</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圖像版面配置區 1"/>
          <p:cNvSpPr>
            <a:spLocks noGrp="1" noRot="1" noChangeAspect="1"/>
          </p:cNvSpPr>
          <p:nvPr>
            <p:ph type="sldImg"/>
          </p:nvPr>
        </p:nvSpPr>
        <p:spPr bwMode="auto">
          <a:noFill/>
          <a:ln>
            <a:solidFill>
              <a:srgbClr val="000000"/>
            </a:solidFill>
            <a:miter lim="800000"/>
            <a:headEnd/>
            <a:tailEnd/>
          </a:ln>
        </p:spPr>
      </p:sp>
      <p:sp>
        <p:nvSpPr>
          <p:cNvPr id="778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56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E85AA1-745E-4706-B49F-FC009A7A7B09}" type="slidenum">
              <a:rPr lang="zh-TW" altLang="en-US"/>
              <a:pPr fontAlgn="base">
                <a:spcBef>
                  <a:spcPct val="0"/>
                </a:spcBef>
                <a:spcAft>
                  <a:spcPct val="0"/>
                </a:spcAft>
                <a:defRPr/>
              </a:pPr>
              <a:t>28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765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2874A-F386-4817-8A0C-3A307792A9E3}" type="slidenum">
              <a:rPr lang="zh-TW" altLang="en-US"/>
              <a:pPr fontAlgn="base">
                <a:spcBef>
                  <a:spcPct val="0"/>
                </a:spcBef>
                <a:spcAft>
                  <a:spcPct val="0"/>
                </a:spcAft>
                <a:defRPr/>
              </a:pPr>
              <a:t>30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969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96C272-035C-40DF-8016-100EB472C90C}" type="slidenum">
              <a:rPr lang="zh-TW" altLang="en-US"/>
              <a:pPr fontAlgn="base">
                <a:spcBef>
                  <a:spcPct val="0"/>
                </a:spcBef>
                <a:spcAft>
                  <a:spcPct val="0"/>
                </a:spcAft>
                <a:defRPr/>
              </a:pPr>
              <a:t>31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17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F06D3-5155-4CA2-AD69-743B20CDC530}" type="slidenum">
              <a:rPr lang="zh-TW" altLang="en-US"/>
              <a:pPr fontAlgn="base">
                <a:spcBef>
                  <a:spcPct val="0"/>
                </a:spcBef>
                <a:spcAft>
                  <a:spcPct val="0"/>
                </a:spcAft>
                <a:defRPr/>
              </a:pPr>
              <a:t>32</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A55F5-0AA9-4BD0-823A-01F2C1B48111}" type="slidenum">
              <a:rPr lang="zh-TW" altLang="en-US"/>
              <a:pPr fontAlgn="base">
                <a:spcBef>
                  <a:spcPct val="0"/>
                </a:spcBef>
                <a:spcAft>
                  <a:spcPct val="0"/>
                </a:spcAft>
                <a:defRPr/>
              </a:pPr>
              <a:t>33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1C95496-209A-4521-BE0C-4DDFC7C71A02}" type="datetimeFigureOut">
              <a:rPr lang="zh-TW" altLang="en-US"/>
              <a:pPr>
                <a:defRPr/>
              </a:pPr>
              <a:t>2010/5/14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EFBE352-412C-4F86-B876-B1DED0655CF5}"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A3DAFC7-429D-458C-A52C-F98115E53A63}" type="datetimeFigureOut">
              <a:rPr lang="zh-TW" altLang="en-US"/>
              <a:pPr>
                <a:defRPr/>
              </a:pPr>
              <a:t>2010/5/14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6A4E413-00D7-4D68-85D9-C005049EA801}"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7F20024-50F2-4EFE-A055-10366D7C80E0}" type="datetimeFigureOut">
              <a:rPr lang="zh-TW" altLang="en-US"/>
              <a:pPr>
                <a:defRPr/>
              </a:pPr>
              <a:t>2010/5/14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53F2940-044D-4A6C-8558-B705AB6EE00C}"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日期版面配置區 3"/>
          <p:cNvSpPr>
            <a:spLocks noGrp="1"/>
          </p:cNvSpPr>
          <p:nvPr>
            <p:ph type="dt" sz="half" idx="10"/>
          </p:nvPr>
        </p:nvSpPr>
        <p:spPr/>
        <p:txBody>
          <a:bodyPr/>
          <a:lstStyle>
            <a:lvl1pPr>
              <a:defRPr/>
            </a:lvl1pPr>
          </a:lstStyle>
          <a:p>
            <a:pPr>
              <a:defRPr/>
            </a:pPr>
            <a:fld id="{79C6CA7D-0212-4531-810F-7277944916A8}" type="datetimeFigureOut">
              <a:rPr lang="zh-TW" altLang="en-US"/>
              <a:pPr>
                <a:defRPr/>
              </a:pPr>
              <a:t>2010/5/14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8CE416D-EACB-4D60-92F1-1CD80A2167E2}"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TW"/>
              <a:t>Click to edit Master title style</a:t>
            </a:r>
            <a:endParaRPr lang="zh-TW" altLang="en-US"/>
          </a:p>
        </p:txBody>
      </p:sp>
      <p:sp>
        <p:nvSpPr>
          <p:cNvPr id="3" name="Table Placeholder 2"/>
          <p:cNvSpPr>
            <a:spLocks noGrp="1"/>
          </p:cNvSpPr>
          <p:nvPr>
            <p:ph type="tbl"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fld id="{E82973C5-B66E-4204-AC72-C4832EE41A0E}" type="datetimeFigureOut">
              <a:rPr lang="zh-TW" altLang="en-US"/>
              <a:pPr>
                <a:defRPr/>
              </a:pPr>
              <a:t>2010/5/14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D73685F-6264-4063-A02E-061CE19D8513}"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C16A074-3C5C-4972-9658-099928D437EF}" type="datetimeFigureOut">
              <a:rPr lang="zh-TW" altLang="en-US"/>
              <a:pPr>
                <a:defRPr/>
              </a:pPr>
              <a:t>2010/5/14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A71A885-8433-47D3-BACB-6D8487E5A69D}"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0152C8E5-DD6D-4FA8-9587-AD0B8103A627}" type="datetimeFigureOut">
              <a:rPr lang="zh-TW" altLang="en-US"/>
              <a:pPr>
                <a:defRPr/>
              </a:pPr>
              <a:t>2010/5/14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0FDD79D-A9EB-43F2-8115-DFB2D3C876C2}"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F483ACF-855D-44F1-ADC8-D271B8DDD52F}" type="datetimeFigureOut">
              <a:rPr lang="zh-TW" altLang="en-US"/>
              <a:pPr>
                <a:defRPr/>
              </a:pPr>
              <a:t>2010/5/14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0AB070E-F732-4F6F-8339-F3B19AAD38EF}"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55E248B-9E12-4035-9B33-03CC804EE125}" type="datetimeFigureOut">
              <a:rPr lang="zh-TW" altLang="en-US"/>
              <a:pPr>
                <a:defRPr/>
              </a:pPr>
              <a:t>2010/5/14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CBB5D05E-1DB7-4EA3-9FD4-D24878A644FC}"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F5BD5D88-5E88-4A61-A497-BE7BC1AFC4BD}" type="datetimeFigureOut">
              <a:rPr lang="zh-TW" altLang="en-US"/>
              <a:pPr>
                <a:defRPr/>
              </a:pPr>
              <a:t>2010/5/14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9C78570-4644-46B0-91EB-59D0B21EF62A}"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9425699-C28E-4FDE-8CB1-49A9D3B85A31}" type="datetimeFigureOut">
              <a:rPr lang="zh-TW" altLang="en-US"/>
              <a:pPr>
                <a:defRPr/>
              </a:pPr>
              <a:t>2010/5/14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F83C7E9-3854-4DE5-99F1-02101B16AF1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F8AF5D3-58D7-41B6-897A-10170813588C}" type="datetimeFigureOut">
              <a:rPr lang="zh-TW" altLang="en-US"/>
              <a:pPr>
                <a:defRPr/>
              </a:pPr>
              <a:t>2010/5/14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1549C3-CD76-4AF3-A677-FDBA888BA2C3}"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6E8BA28-812B-4F78-A41D-17F3023BAEC6}" type="datetimeFigureOut">
              <a:rPr lang="zh-TW" altLang="en-US"/>
              <a:pPr>
                <a:defRPr/>
              </a:pPr>
              <a:t>2010/5/14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B8E0CD84-C189-464A-9038-31F243516CBA}"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314F2F52-A651-4AC0-9FCD-644FF249E93B}" type="datetimeFigureOut">
              <a:rPr lang="zh-TW" altLang="en-US"/>
              <a:pPr>
                <a:defRPr/>
              </a:pPr>
              <a:t>2010/5/14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C642805-7A25-4568-9503-784BB965510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1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84.jpe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3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33.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34.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jpeg"/><Relationship Id="rId7" Type="http://schemas.openxmlformats.org/officeDocument/2006/relationships/image" Target="../media/image113.jpeg"/><Relationship Id="rId2"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image" Target="../media/image115.jpeg"/><Relationship Id="rId1" Type="http://schemas.openxmlformats.org/officeDocument/2006/relationships/slideLayout" Target="../slideLayouts/slideLayout2.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標題 1"/>
          <p:cNvSpPr>
            <a:spLocks noGrp="1"/>
          </p:cNvSpPr>
          <p:nvPr>
            <p:ph type="ctrTitle"/>
          </p:nvPr>
        </p:nvSpPr>
        <p:spPr/>
        <p:txBody>
          <a:bodyPr/>
          <a:lstStyle/>
          <a:p>
            <a:pPr eaLnBrk="1" hangingPunct="1"/>
            <a:r>
              <a:rPr lang="zh-TW" altLang="en-US" smtClean="0">
                <a:solidFill>
                  <a:schemeClr val="accent2"/>
                </a:solidFill>
                <a:latin typeface="典匠超明" pitchFamily="49" charset="-120"/>
                <a:ea typeface="典匠超明" pitchFamily="49" charset="-120"/>
                <a:cs typeface="微軟正黑體"/>
              </a:rPr>
              <a:t>品格教育內涵與推動方法</a:t>
            </a:r>
          </a:p>
        </p:txBody>
      </p:sp>
      <p:sp>
        <p:nvSpPr>
          <p:cNvPr id="16386" name="副標題 2"/>
          <p:cNvSpPr>
            <a:spLocks noGrp="1"/>
          </p:cNvSpPr>
          <p:nvPr>
            <p:ph type="subTitle" idx="1"/>
          </p:nvPr>
        </p:nvSpPr>
        <p:spPr>
          <a:xfrm>
            <a:off x="5148263" y="4508500"/>
            <a:ext cx="3240087" cy="1728788"/>
          </a:xfrm>
        </p:spPr>
        <p:txBody>
          <a:bodyPr/>
          <a:lstStyle/>
          <a:p>
            <a:pPr eaLnBrk="1" hangingPunct="1"/>
            <a:r>
              <a:rPr lang="zh-TW" altLang="en-US" sz="2000" b="1" smtClean="0">
                <a:solidFill>
                  <a:srgbClr val="0033CC"/>
                </a:solidFill>
                <a:latin typeface="典匠超明" pitchFamily="49" charset="-120"/>
                <a:ea typeface="典匠超明" pitchFamily="49" charset="-120"/>
                <a:cs typeface="微軟正黑體"/>
              </a:rPr>
              <a:t>屏東縣立恆春國民中學</a:t>
            </a:r>
          </a:p>
          <a:p>
            <a:pPr eaLnBrk="1" hangingPunct="1"/>
            <a:r>
              <a:rPr lang="zh-TW" altLang="en-US" sz="2000" b="1" smtClean="0">
                <a:solidFill>
                  <a:srgbClr val="0033CC"/>
                </a:solidFill>
                <a:latin typeface="典匠超明" pitchFamily="49" charset="-120"/>
                <a:ea typeface="典匠超明" pitchFamily="49" charset="-120"/>
                <a:cs typeface="微軟正黑體"/>
              </a:rPr>
              <a:t>訓育組長 許哲禎</a:t>
            </a:r>
          </a:p>
        </p:txBody>
      </p:sp>
      <p:pic>
        <p:nvPicPr>
          <p:cNvPr id="16387" name="Picture 4" descr="校徽"/>
          <p:cNvPicPr>
            <a:picLocks noChangeAspect="1" noChangeArrowheads="1"/>
          </p:cNvPicPr>
          <p:nvPr/>
        </p:nvPicPr>
        <p:blipFill>
          <a:blip r:embed="rId3"/>
          <a:srcRect/>
          <a:stretch>
            <a:fillRect/>
          </a:stretch>
        </p:blipFill>
        <p:spPr bwMode="auto">
          <a:xfrm>
            <a:off x="3995738" y="4437063"/>
            <a:ext cx="1366837" cy="1001712"/>
          </a:xfrm>
          <a:prstGeom prst="rect">
            <a:avLst/>
          </a:prstGeom>
          <a:noFill/>
          <a:ln w="9525">
            <a:noFill/>
            <a:miter lim="800000"/>
            <a:headEnd/>
            <a:tailEnd/>
          </a:ln>
        </p:spPr>
      </p:pic>
      <p:sp>
        <p:nvSpPr>
          <p:cNvPr id="16388" name="副標題 2"/>
          <p:cNvSpPr>
            <a:spLocks/>
          </p:cNvSpPr>
          <p:nvPr/>
        </p:nvSpPr>
        <p:spPr bwMode="auto">
          <a:xfrm>
            <a:off x="2987675" y="3284538"/>
            <a:ext cx="3240088" cy="1009650"/>
          </a:xfrm>
          <a:prstGeom prst="rect">
            <a:avLst/>
          </a:prstGeom>
          <a:noFill/>
          <a:ln w="9525">
            <a:noFill/>
            <a:miter lim="800000"/>
            <a:headEnd/>
            <a:tailEnd/>
          </a:ln>
        </p:spPr>
        <p:txBody>
          <a:bodyPr/>
          <a:lstStyle/>
          <a:p>
            <a:pPr algn="ctr">
              <a:spcBef>
                <a:spcPct val="20000"/>
              </a:spcBef>
              <a:buFont typeface="Arial" charset="0"/>
              <a:buNone/>
            </a:pPr>
            <a:r>
              <a:rPr kumimoji="0" lang="zh-TW" altLang="en-US">
                <a:solidFill>
                  <a:srgbClr val="FF0000"/>
                </a:solidFill>
                <a:ea typeface="微軟正黑體"/>
                <a:cs typeface="微軟正黑體"/>
              </a:rPr>
              <a:t>秀出好品格、感恩一級棒</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68313" y="0"/>
            <a:ext cx="8229600" cy="1143000"/>
          </a:xfrm>
        </p:spPr>
        <p:txBody>
          <a:bodyPr/>
          <a:lstStyle/>
          <a:p>
            <a:r>
              <a:rPr lang="zh-TW" altLang="en-US" sz="3200" smtClean="0">
                <a:solidFill>
                  <a:srgbClr val="CC0000"/>
                </a:solidFill>
                <a:ea typeface="典匠超明" pitchFamily="49" charset="-120"/>
              </a:rPr>
              <a:t>品德如何教？</a:t>
            </a:r>
          </a:p>
        </p:txBody>
      </p:sp>
      <p:sp>
        <p:nvSpPr>
          <p:cNvPr id="26626" name="Rectangle 3"/>
          <p:cNvSpPr>
            <a:spLocks noGrp="1"/>
          </p:cNvSpPr>
          <p:nvPr>
            <p:ph type="body" idx="1"/>
          </p:nvPr>
        </p:nvSpPr>
        <p:spPr>
          <a:xfrm>
            <a:off x="457200" y="1600200"/>
            <a:ext cx="8229600" cy="4924425"/>
          </a:xfrm>
        </p:spPr>
        <p:txBody>
          <a:bodyPr/>
          <a:lstStyle/>
          <a:p>
            <a:pPr>
              <a:buFont typeface="Arial" charset="0"/>
              <a:buNone/>
            </a:pPr>
            <a:r>
              <a:rPr lang="zh-TW" altLang="en-US" smtClean="0">
                <a:solidFill>
                  <a:srgbClr val="FF3399"/>
                </a:solidFill>
                <a:ea typeface="典匠超明" pitchFamily="49" charset="-120"/>
              </a:rPr>
              <a:t>學校品德教育是著重於「讓孩子知道如何思考，而不是給予呆版的標準答案」。</a:t>
            </a:r>
            <a:r>
              <a:rPr lang="zh-TW" altLang="en-US" smtClean="0">
                <a:solidFill>
                  <a:srgbClr val="FF3399"/>
                </a:solidFill>
              </a:rPr>
              <a:t> </a:t>
            </a:r>
            <a:endParaRPr lang="zh-TW" altLang="en-US" smtClean="0">
              <a:solidFill>
                <a:srgbClr val="FF3399"/>
              </a:solidFill>
              <a:latin typeface="典匠超明" pitchFamily="49" charset="-120"/>
              <a:ea typeface="典匠超明" pitchFamily="49" charset="-120"/>
            </a:endParaRPr>
          </a:p>
          <a:p>
            <a:pPr>
              <a:buFont typeface="Arial" charset="0"/>
              <a:buNone/>
            </a:pPr>
            <a:r>
              <a:rPr lang="zh-TW" altLang="en-US" smtClean="0">
                <a:solidFill>
                  <a:srgbClr val="3366CC"/>
                </a:solidFill>
                <a:latin typeface="典匠超明" pitchFamily="49" charset="-120"/>
                <a:ea typeface="典匠超明" pitchFamily="49" charset="-120"/>
              </a:rPr>
              <a:t>沒被抓到也算作弊嗎？</a:t>
            </a:r>
            <a:r>
              <a:rPr lang="en-US" altLang="zh-TW" smtClean="0">
                <a:solidFill>
                  <a:srgbClr val="3366CC"/>
                </a:solidFill>
                <a:latin typeface="典匠超明" pitchFamily="49" charset="-120"/>
                <a:ea typeface="典匠超明" pitchFamily="49" charset="-120"/>
              </a:rPr>
              <a:t>-</a:t>
            </a:r>
            <a:r>
              <a:rPr lang="zh-TW" altLang="en-US" sz="1800" smtClean="0">
                <a:latin typeface="典匠超明" pitchFamily="49" charset="-120"/>
                <a:ea typeface="典匠超明" pitchFamily="49" charset="-120"/>
              </a:rPr>
              <a:t>布魯斯</a:t>
            </a:r>
            <a:r>
              <a:rPr lang="en-US" altLang="zh-TW" sz="1800" smtClean="0">
                <a:ea typeface="典匠超明" pitchFamily="49" charset="-120"/>
              </a:rPr>
              <a:t>‧</a:t>
            </a:r>
            <a:r>
              <a:rPr lang="zh-TW" altLang="en-US" sz="1800" smtClean="0">
                <a:latin typeface="典匠超明" pitchFamily="49" charset="-120"/>
                <a:ea typeface="典匠超明" pitchFamily="49" charset="-120"/>
              </a:rPr>
              <a:t>偉恩斯坦先生的作品</a:t>
            </a:r>
          </a:p>
          <a:p>
            <a:pPr>
              <a:buFont typeface="Arial" charset="0"/>
              <a:buNone/>
            </a:pPr>
            <a:endParaRPr lang="zh-TW" altLang="en-US" sz="1800" smtClean="0">
              <a:latin typeface="典匠超明" pitchFamily="49" charset="-120"/>
              <a:ea typeface="典匠超明" pitchFamily="49" charset="-120"/>
            </a:endParaRPr>
          </a:p>
          <a:p>
            <a:pPr>
              <a:buFont typeface="Arial" charset="0"/>
              <a:buNone/>
            </a:pPr>
            <a:r>
              <a:rPr lang="zh-TW" altLang="en-US" sz="2400" smtClean="0">
                <a:latin typeface="典匠超明" pitchFamily="49" charset="-120"/>
                <a:ea typeface="典匠超明" pitchFamily="49" charset="-120"/>
              </a:rPr>
              <a:t>       這本書是在探討現在年輕人所面臨到的品德問題，老師及家長能給的回答，當然是要求他們「做對的事」，，但這就是最大的問題，青少年當中會有著一堆似是而非的答案；沒被抓到當然不算作弊，或只做這一次，下次保證不會，結果一而再，再而三的作弊，直到最後被抓付出了代價，其實我們在給學生「做對的事」這答案時，是否能夠再給予更明白的提示？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68313" y="0"/>
            <a:ext cx="8229600" cy="1143000"/>
          </a:xfrm>
        </p:spPr>
        <p:txBody>
          <a:bodyPr/>
          <a:lstStyle/>
          <a:p>
            <a:r>
              <a:rPr lang="zh-TW" altLang="en-US" sz="3200" smtClean="0">
                <a:solidFill>
                  <a:srgbClr val="CC0000"/>
                </a:solidFill>
                <a:ea typeface="典匠超明" pitchFamily="49" charset="-120"/>
              </a:rPr>
              <a:t>品德如何教？</a:t>
            </a:r>
          </a:p>
        </p:txBody>
      </p:sp>
      <p:sp>
        <p:nvSpPr>
          <p:cNvPr id="27650" name="Rectangle 3"/>
          <p:cNvSpPr>
            <a:spLocks noGrp="1"/>
          </p:cNvSpPr>
          <p:nvPr>
            <p:ph type="body" idx="1"/>
          </p:nvPr>
        </p:nvSpPr>
        <p:spPr>
          <a:xfrm>
            <a:off x="457200" y="1916113"/>
            <a:ext cx="8229600" cy="1368425"/>
          </a:xfrm>
        </p:spPr>
        <p:txBody>
          <a:bodyPr/>
          <a:lstStyle/>
          <a:p>
            <a:pPr>
              <a:buFont typeface="Arial" charset="0"/>
              <a:buNone/>
            </a:pPr>
            <a:r>
              <a:rPr lang="zh-TW" altLang="en-US" sz="2200" smtClean="0">
                <a:solidFill>
                  <a:srgbClr val="FF3399"/>
                </a:solidFill>
                <a:latin typeface="典匠超明" pitchFamily="49" charset="-120"/>
                <a:ea typeface="典匠超明" pitchFamily="49" charset="-120"/>
              </a:rPr>
              <a:t>我們都知道病的症狀，但卻不知道為何生病？進而對症下藥！</a:t>
            </a:r>
          </a:p>
          <a:p>
            <a:pPr algn="r">
              <a:buFont typeface="Arial" charset="0"/>
              <a:buNone/>
            </a:pPr>
            <a:r>
              <a:rPr lang="zh-TW" altLang="en-US" sz="2200" smtClean="0">
                <a:latin typeface="典匠超明" pitchFamily="49" charset="-120"/>
                <a:ea typeface="典匠超明" pitchFamily="49" charset="-120"/>
              </a:rPr>
              <a:t>電影</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心中的小星星</a:t>
            </a:r>
          </a:p>
        </p:txBody>
      </p:sp>
      <p:sp>
        <p:nvSpPr>
          <p:cNvPr id="27651" name="Rectangle 4"/>
          <p:cNvSpPr>
            <a:spLocks/>
          </p:cNvSpPr>
          <p:nvPr/>
        </p:nvSpPr>
        <p:spPr bwMode="auto">
          <a:xfrm>
            <a:off x="468313" y="2924175"/>
            <a:ext cx="8229600" cy="28797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kumimoji="0" lang="zh-TW" altLang="en-US" sz="2400"/>
              <a:t>五個人生準則就是很好的提示：</a:t>
            </a:r>
          </a:p>
          <a:p>
            <a:pPr marL="342900" indent="-342900" eaLnBrk="0" hangingPunct="0">
              <a:spcBef>
                <a:spcPct val="20000"/>
              </a:spcBef>
              <a:buFont typeface="Arial" charset="0"/>
              <a:buNone/>
            </a:pPr>
            <a:r>
              <a:rPr kumimoji="0" lang="zh-TW" altLang="en-US" sz="2400">
                <a:solidFill>
                  <a:srgbClr val="FF0000"/>
                </a:solidFill>
              </a:rPr>
              <a:t>（</a:t>
            </a:r>
            <a:r>
              <a:rPr kumimoji="0" lang="en-US" altLang="zh-TW" sz="2400">
                <a:solidFill>
                  <a:srgbClr val="FF0000"/>
                </a:solidFill>
              </a:rPr>
              <a:t>1</a:t>
            </a:r>
            <a:r>
              <a:rPr kumimoji="0" lang="zh-TW" altLang="en-US" sz="2400">
                <a:solidFill>
                  <a:srgbClr val="FF0000"/>
                </a:solidFill>
              </a:rPr>
              <a:t>）避免造成傷害</a:t>
            </a:r>
            <a:r>
              <a:rPr kumimoji="0" lang="en-US" altLang="zh-TW" sz="2400">
                <a:solidFill>
                  <a:srgbClr val="FF0000"/>
                </a:solidFill>
              </a:rPr>
              <a:t>----</a:t>
            </a:r>
            <a:r>
              <a:rPr kumimoji="0" lang="zh-TW" altLang="en-US">
                <a:solidFill>
                  <a:srgbClr val="FF0000"/>
                </a:solidFill>
              </a:rPr>
              <a:t>生理的與心理的</a:t>
            </a:r>
          </a:p>
          <a:p>
            <a:pPr marL="342900" indent="-342900" eaLnBrk="0" hangingPunct="0">
              <a:spcBef>
                <a:spcPct val="20000"/>
              </a:spcBef>
              <a:buFont typeface="Arial" charset="0"/>
              <a:buNone/>
            </a:pPr>
            <a:r>
              <a:rPr kumimoji="0" lang="zh-TW" altLang="en-US" sz="2400">
                <a:solidFill>
                  <a:srgbClr val="FF0000"/>
                </a:solidFill>
              </a:rPr>
              <a:t>（</a:t>
            </a:r>
            <a:r>
              <a:rPr kumimoji="0" lang="en-US" altLang="zh-TW" sz="2400">
                <a:solidFill>
                  <a:srgbClr val="FF0000"/>
                </a:solidFill>
              </a:rPr>
              <a:t>2</a:t>
            </a:r>
            <a:r>
              <a:rPr kumimoji="0" lang="zh-TW" altLang="en-US" sz="2400">
                <a:solidFill>
                  <a:srgbClr val="FF0000"/>
                </a:solidFill>
              </a:rPr>
              <a:t>）讓事情更好</a:t>
            </a:r>
            <a:r>
              <a:rPr kumimoji="0" lang="en-US" altLang="zh-TW" sz="2400">
                <a:solidFill>
                  <a:srgbClr val="FF0000"/>
                </a:solidFill>
              </a:rPr>
              <a:t>------</a:t>
            </a:r>
            <a:r>
              <a:rPr kumimoji="0" lang="zh-TW" altLang="en-US">
                <a:solidFill>
                  <a:srgbClr val="FF0000"/>
                </a:solidFill>
              </a:rPr>
              <a:t>道德與法律的分水嶺</a:t>
            </a:r>
          </a:p>
          <a:p>
            <a:pPr marL="342900" indent="-342900" eaLnBrk="0" hangingPunct="0">
              <a:spcBef>
                <a:spcPct val="20000"/>
              </a:spcBef>
              <a:buFont typeface="Arial" charset="0"/>
              <a:buNone/>
            </a:pPr>
            <a:r>
              <a:rPr kumimoji="0" lang="zh-TW" altLang="en-US" sz="2400">
                <a:solidFill>
                  <a:srgbClr val="FF0000"/>
                </a:solidFill>
              </a:rPr>
              <a:t>（</a:t>
            </a:r>
            <a:r>
              <a:rPr kumimoji="0" lang="en-US" altLang="zh-TW" sz="2400">
                <a:solidFill>
                  <a:srgbClr val="FF0000"/>
                </a:solidFill>
              </a:rPr>
              <a:t>3</a:t>
            </a:r>
            <a:r>
              <a:rPr kumimoji="0" lang="zh-TW" altLang="en-US" sz="2400">
                <a:solidFill>
                  <a:srgbClr val="FF0000"/>
                </a:solidFill>
              </a:rPr>
              <a:t>）尊重別人</a:t>
            </a:r>
            <a:r>
              <a:rPr kumimoji="0" lang="en-US" altLang="zh-TW" sz="2400">
                <a:solidFill>
                  <a:srgbClr val="FF0000"/>
                </a:solidFill>
              </a:rPr>
              <a:t>--------</a:t>
            </a:r>
            <a:r>
              <a:rPr kumimoji="0" lang="zh-TW" altLang="en-US">
                <a:solidFill>
                  <a:srgbClr val="FF0000"/>
                </a:solidFill>
              </a:rPr>
              <a:t>您希望別人怎麼待您</a:t>
            </a:r>
          </a:p>
          <a:p>
            <a:pPr marL="342900" indent="-342900" eaLnBrk="0" hangingPunct="0">
              <a:spcBef>
                <a:spcPct val="20000"/>
              </a:spcBef>
              <a:buFont typeface="Arial" charset="0"/>
              <a:buNone/>
            </a:pPr>
            <a:r>
              <a:rPr kumimoji="0" lang="zh-TW" altLang="en-US" sz="2400">
                <a:solidFill>
                  <a:srgbClr val="FF0000"/>
                </a:solidFill>
              </a:rPr>
              <a:t>（</a:t>
            </a:r>
            <a:r>
              <a:rPr kumimoji="0" lang="en-US" altLang="zh-TW" sz="2400">
                <a:solidFill>
                  <a:srgbClr val="FF0000"/>
                </a:solidFill>
              </a:rPr>
              <a:t>4</a:t>
            </a:r>
            <a:r>
              <a:rPr kumimoji="0" lang="zh-TW" altLang="en-US" sz="2400">
                <a:solidFill>
                  <a:srgbClr val="FF0000"/>
                </a:solidFill>
              </a:rPr>
              <a:t>）要公平</a:t>
            </a:r>
            <a:r>
              <a:rPr kumimoji="0" lang="en-US" altLang="zh-TW" sz="2400">
                <a:solidFill>
                  <a:srgbClr val="FF0000"/>
                </a:solidFill>
              </a:rPr>
              <a:t>----------</a:t>
            </a:r>
            <a:r>
              <a:rPr kumimoji="0" lang="zh-TW" altLang="en-US">
                <a:solidFill>
                  <a:srgbClr val="FF0000"/>
                </a:solidFill>
              </a:rPr>
              <a:t>給別人和自己應得的</a:t>
            </a:r>
          </a:p>
          <a:p>
            <a:pPr marL="342900" indent="-342900" eaLnBrk="0" hangingPunct="0">
              <a:spcBef>
                <a:spcPct val="20000"/>
              </a:spcBef>
              <a:buFont typeface="Arial" charset="0"/>
              <a:buNone/>
            </a:pPr>
            <a:r>
              <a:rPr kumimoji="0" lang="zh-TW" altLang="en-US" sz="2400">
                <a:solidFill>
                  <a:srgbClr val="FF0000"/>
                </a:solidFill>
              </a:rPr>
              <a:t>（</a:t>
            </a:r>
            <a:r>
              <a:rPr kumimoji="0" lang="en-US" altLang="zh-TW" sz="2400">
                <a:solidFill>
                  <a:srgbClr val="FF0000"/>
                </a:solidFill>
              </a:rPr>
              <a:t>5</a:t>
            </a:r>
            <a:r>
              <a:rPr kumimoji="0" lang="zh-TW" altLang="en-US" sz="2400">
                <a:solidFill>
                  <a:srgbClr val="FF0000"/>
                </a:solidFill>
              </a:rPr>
              <a:t>）要愛人</a:t>
            </a:r>
            <a:r>
              <a:rPr kumimoji="0" lang="en-US" altLang="zh-TW" sz="2400">
                <a:solidFill>
                  <a:srgbClr val="FF0000"/>
                </a:solidFill>
              </a:rPr>
              <a:t>----------</a:t>
            </a:r>
            <a:r>
              <a:rPr kumimoji="0" lang="zh-TW" altLang="en-US">
                <a:solidFill>
                  <a:srgbClr val="FF0000"/>
                </a:solidFill>
              </a:rPr>
              <a:t>愛、仁慈、同理心</a:t>
            </a:r>
          </a:p>
          <a:p>
            <a:pPr marL="342900" indent="-342900" eaLnBrk="0" hangingPunct="0">
              <a:spcBef>
                <a:spcPct val="20000"/>
              </a:spcBef>
              <a:buFont typeface="Arial" charset="0"/>
              <a:buNone/>
            </a:pPr>
            <a:r>
              <a:rPr kumimoji="0" lang="zh-TW" altLang="en-US" sz="2400">
                <a:solidFill>
                  <a:srgbClr val="008000"/>
                </a:solidFill>
              </a:rPr>
              <a:t>當孩子有以上的提示而去思考人生的品德問題時，是否會更容易的獲得「自己最好的答案」？</a:t>
            </a:r>
            <a:r>
              <a:rPr kumimoji="0" lang="zh-TW" altLang="en-US" sz="3200">
                <a:solidFill>
                  <a:srgbClr val="008000"/>
                </a:solidFill>
                <a:latin typeface="Calibri" pitchFamily="34" charset="0"/>
                <a:ea typeface="新細明體" charset="-12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468313" y="0"/>
            <a:ext cx="8229600" cy="1143000"/>
          </a:xfrm>
        </p:spPr>
        <p:txBody>
          <a:bodyPr/>
          <a:lstStyle/>
          <a:p>
            <a:r>
              <a:rPr lang="zh-TW" altLang="en-US" sz="2800" smtClean="0">
                <a:solidFill>
                  <a:srgbClr val="CC0000"/>
                </a:solidFill>
                <a:ea typeface="典匠超明" pitchFamily="49" charset="-120"/>
              </a:rPr>
              <a:t>恒春國中如何進行品德教學？</a:t>
            </a:r>
          </a:p>
        </p:txBody>
      </p:sp>
      <p:sp>
        <p:nvSpPr>
          <p:cNvPr id="28674" name="Rectangle 3"/>
          <p:cNvSpPr>
            <a:spLocks noGrp="1"/>
          </p:cNvSpPr>
          <p:nvPr>
            <p:ph type="body" idx="1"/>
          </p:nvPr>
        </p:nvSpPr>
        <p:spPr>
          <a:xfrm>
            <a:off x="468313" y="1628775"/>
            <a:ext cx="8229600" cy="4895850"/>
          </a:xfrm>
        </p:spPr>
        <p:txBody>
          <a:bodyPr/>
          <a:lstStyle/>
          <a:p>
            <a:pPr marL="812800" indent="-812800">
              <a:buFont typeface="Arial" charset="0"/>
              <a:buNone/>
            </a:pPr>
            <a:r>
              <a:rPr lang="zh-TW" altLang="en-US" sz="2000" smtClean="0">
                <a:latin typeface="典匠超明" pitchFamily="49" charset="-120"/>
                <a:ea typeface="典匠超明" pitchFamily="49" charset="-120"/>
              </a:rPr>
              <a:t>明確「德」之涵義及核心價值 </a:t>
            </a:r>
          </a:p>
          <a:p>
            <a:pPr marL="812800" indent="-812800">
              <a:buFont typeface="Arial" charset="0"/>
              <a:buNone/>
            </a:pPr>
            <a:r>
              <a:rPr lang="zh-TW" altLang="en-US" sz="2000" smtClean="0">
                <a:latin typeface="典匠超明" pitchFamily="49" charset="-120"/>
                <a:ea typeface="典匠超明" pitchFamily="49" charset="-120"/>
              </a:rPr>
              <a:t>（一）「德」之涵義：每個漢字一筆一劃都有它的涵義</a:t>
            </a:r>
          </a:p>
          <a:p>
            <a:pPr marL="812800" indent="-812800">
              <a:buFont typeface="Arial" charset="0"/>
              <a:buNone/>
            </a:pPr>
            <a:r>
              <a:rPr lang="zh-TW" altLang="en-US" sz="2000" smtClean="0">
                <a:latin typeface="典匠超明" pitchFamily="49" charset="-120"/>
                <a:ea typeface="典匠超明" pitchFamily="49" charset="-120"/>
              </a:rPr>
              <a:t>      ㄔ</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表示一個人的一言一行。</a:t>
            </a:r>
          </a:p>
          <a:p>
            <a:pPr marL="812800" indent="-812800">
              <a:buFont typeface="Arial" charset="0"/>
              <a:buNone/>
            </a:pPr>
            <a:r>
              <a:rPr lang="zh-TW" altLang="en-US" sz="2000" smtClean="0">
                <a:latin typeface="典匠超明" pitchFamily="49" charset="-120"/>
                <a:ea typeface="典匠超明" pitchFamily="49" charset="-120"/>
              </a:rPr>
              <a:t>      十目一心</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每個人做的事，有十雙眼睛看著你那顆心。</a:t>
            </a:r>
            <a:r>
              <a:rPr lang="zh-TW" altLang="en-US" b="1" smtClean="0"/>
              <a:t> </a:t>
            </a:r>
            <a:endParaRPr lang="zh-TW" altLang="en-US" sz="2000" smtClean="0">
              <a:latin typeface="典匠超明" pitchFamily="49" charset="-120"/>
              <a:ea typeface="典匠超明" pitchFamily="49" charset="-120"/>
            </a:endParaRPr>
          </a:p>
          <a:p>
            <a:pPr marL="812800" indent="-812800">
              <a:buFont typeface="Arial" charset="0"/>
              <a:buNone/>
            </a:pPr>
            <a:endParaRPr lang="zh-TW" altLang="en-US" sz="2000" smtClean="0">
              <a:latin typeface="典匠超明" pitchFamily="49" charset="-120"/>
              <a:ea typeface="典匠超明" pitchFamily="49" charset="-120"/>
            </a:endParaRPr>
          </a:p>
          <a:p>
            <a:pPr marL="812800" indent="-812800">
              <a:buFont typeface="Arial" charset="0"/>
              <a:buNone/>
            </a:pPr>
            <a:r>
              <a:rPr lang="zh-TW" altLang="en-US" sz="2000" smtClean="0">
                <a:latin typeface="典匠超明" pitchFamily="49" charset="-120"/>
                <a:ea typeface="典匠超明" pitchFamily="49" charset="-120"/>
              </a:rPr>
              <a:t>（二）「德」之核心價值</a:t>
            </a:r>
          </a:p>
          <a:p>
            <a:pPr marL="812800" indent="-812800">
              <a:buFont typeface="Arial" charset="0"/>
              <a:buNone/>
            </a:pPr>
            <a:r>
              <a:rPr lang="zh-TW" altLang="en-US" sz="2000" smtClean="0">
                <a:latin typeface="典匠超明" pitchFamily="49" charset="-120"/>
                <a:ea typeface="典匠超明" pitchFamily="49" charset="-120"/>
              </a:rPr>
              <a:t>    道德之中心德目是什麼？孝順、友善、禮節、合作、整潔</a:t>
            </a:r>
            <a:r>
              <a:rPr lang="en-US" altLang="zh-TW" sz="2000" smtClean="0">
                <a:ea typeface="典匠超明" pitchFamily="49" charset="-120"/>
              </a:rPr>
              <a:t>……</a:t>
            </a:r>
            <a:r>
              <a:rPr lang="zh-TW" altLang="en-US" sz="2000" smtClean="0">
                <a:latin typeface="典匠超明" pitchFamily="49" charset="-120"/>
                <a:ea typeface="典匠超明" pitchFamily="49" charset="-120"/>
              </a:rPr>
              <a:t>每個人</a:t>
            </a:r>
          </a:p>
          <a:p>
            <a:pPr marL="812800" indent="-812800">
              <a:buFont typeface="Arial" charset="0"/>
              <a:buNone/>
            </a:pPr>
            <a:r>
              <a:rPr lang="zh-TW" altLang="en-US" sz="2000" smtClean="0">
                <a:latin typeface="典匠超明" pitchFamily="49" charset="-120"/>
                <a:ea typeface="典匠超明" pitchFamily="49" charset="-120"/>
              </a:rPr>
              <a:t>所談出來都不一樣，也談不完，但說穿了就是「信、望、愛」三個字。</a:t>
            </a:r>
          </a:p>
          <a:p>
            <a:pPr marL="812800" indent="-812800">
              <a:buFont typeface="Arial" charset="0"/>
              <a:buNone/>
            </a:pPr>
            <a:r>
              <a:rPr lang="zh-TW" altLang="en-US" sz="2000" smtClean="0">
                <a:latin typeface="典匠超明" pitchFamily="49" charset="-120"/>
                <a:ea typeface="典匠超明" pitchFamily="49" charset="-120"/>
              </a:rPr>
              <a:t>這三個字包含一切仁德禮智信忠孝節義</a:t>
            </a:r>
            <a:r>
              <a:rPr lang="en-US" altLang="zh-TW" sz="2000" smtClean="0">
                <a:ea typeface="典匠超明" pitchFamily="49" charset="-120"/>
              </a:rPr>
              <a:t>…</a:t>
            </a:r>
            <a:r>
              <a:rPr lang="en-US" altLang="zh-TW" sz="2000" smtClean="0">
                <a:latin typeface="典匠超明" pitchFamily="49" charset="-120"/>
                <a:ea typeface="典匠超明" pitchFamily="49" charset="-120"/>
              </a:rPr>
              <a:t> </a:t>
            </a:r>
          </a:p>
          <a:p>
            <a:pPr marL="812800" indent="-812800">
              <a:buFont typeface="Arial" charset="0"/>
              <a:buNone/>
            </a:pPr>
            <a:r>
              <a:rPr lang="zh-TW" altLang="en-US" sz="2000" smtClean="0">
                <a:solidFill>
                  <a:srgbClr val="FF0000"/>
                </a:solidFill>
                <a:latin typeface="典匠超明" pitchFamily="49" charset="-120"/>
                <a:ea typeface="典匠超明" pitchFamily="49" charset="-120"/>
              </a:rPr>
              <a:t>信：說真話、負責任、待人真誠</a:t>
            </a:r>
          </a:p>
          <a:p>
            <a:pPr marL="812800" indent="-812800">
              <a:buFont typeface="Arial" charset="0"/>
              <a:buNone/>
            </a:pPr>
            <a:r>
              <a:rPr lang="zh-TW" altLang="en-US" sz="2000" smtClean="0">
                <a:solidFill>
                  <a:srgbClr val="FF0000"/>
                </a:solidFill>
                <a:latin typeface="典匠超明" pitchFamily="49" charset="-120"/>
                <a:ea typeface="典匠超明" pitchFamily="49" charset="-120"/>
              </a:rPr>
              <a:t>望：與人為善、處處考慮別人、尊重他人</a:t>
            </a:r>
          </a:p>
          <a:p>
            <a:pPr marL="812800" indent="-812800">
              <a:buFont typeface="Arial" charset="0"/>
              <a:buNone/>
            </a:pPr>
            <a:r>
              <a:rPr lang="zh-TW" altLang="en-US" sz="2000" smtClean="0">
                <a:solidFill>
                  <a:srgbClr val="FF0000"/>
                </a:solidFill>
                <a:latin typeface="典匠超明" pitchFamily="49" charset="-120"/>
                <a:ea typeface="典匠超明" pitchFamily="49" charset="-120"/>
              </a:rPr>
              <a:t>愛：將心比心、博愛世人、無私無我</a:t>
            </a:r>
          </a:p>
        </p:txBody>
      </p:sp>
      <p:pic>
        <p:nvPicPr>
          <p:cNvPr id="28675" name="Picture 4" descr="DSCN2719"/>
          <p:cNvPicPr>
            <a:picLocks noChangeAspect="1" noChangeArrowheads="1"/>
          </p:cNvPicPr>
          <p:nvPr/>
        </p:nvPicPr>
        <p:blipFill>
          <a:blip r:embed="rId2"/>
          <a:srcRect/>
          <a:stretch>
            <a:fillRect/>
          </a:stretch>
        </p:blipFill>
        <p:spPr bwMode="auto">
          <a:xfrm>
            <a:off x="6227763" y="4987925"/>
            <a:ext cx="2493962"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2555875" y="908050"/>
            <a:ext cx="4114800" cy="509588"/>
          </a:xfrm>
          <a:solidFill>
            <a:srgbClr val="FFFF99"/>
          </a:solidFill>
        </p:spPr>
        <p:txBody>
          <a:bodyPr/>
          <a:lstStyle/>
          <a:p>
            <a:r>
              <a:rPr lang="zh-TW" altLang="en-US" sz="2800" smtClean="0">
                <a:solidFill>
                  <a:srgbClr val="3366CC"/>
                </a:solidFill>
                <a:ea typeface="典匠超明" pitchFamily="49" charset="-120"/>
              </a:rPr>
              <a:t>設置品德教育專欄</a:t>
            </a:r>
          </a:p>
        </p:txBody>
      </p:sp>
      <p:sp>
        <p:nvSpPr>
          <p:cNvPr id="29698" name="Rectangle 3"/>
          <p:cNvSpPr>
            <a:spLocks noGrp="1"/>
          </p:cNvSpPr>
          <p:nvPr>
            <p:ph type="body" idx="1"/>
          </p:nvPr>
        </p:nvSpPr>
        <p:spPr/>
        <p:txBody>
          <a:bodyPr/>
          <a:lstStyle/>
          <a:p>
            <a:endParaRPr lang="zh-TW" altLang="en-US" smtClean="0"/>
          </a:p>
        </p:txBody>
      </p:sp>
      <p:pic>
        <p:nvPicPr>
          <p:cNvPr id="29699" name="Picture 4" descr="品德教育"/>
          <p:cNvPicPr>
            <a:picLocks noChangeAspect="1" noChangeArrowheads="1"/>
          </p:cNvPicPr>
          <p:nvPr/>
        </p:nvPicPr>
        <p:blipFill>
          <a:blip r:embed="rId2"/>
          <a:srcRect/>
          <a:stretch>
            <a:fillRect/>
          </a:stretch>
        </p:blipFill>
        <p:spPr bwMode="auto">
          <a:xfrm>
            <a:off x="250825" y="1557338"/>
            <a:ext cx="5040313" cy="3781425"/>
          </a:xfrm>
          <a:prstGeom prst="rect">
            <a:avLst/>
          </a:prstGeom>
          <a:noFill/>
          <a:ln w="9525">
            <a:noFill/>
            <a:miter lim="800000"/>
            <a:headEnd/>
            <a:tailEnd/>
          </a:ln>
        </p:spPr>
      </p:pic>
      <p:sp>
        <p:nvSpPr>
          <p:cNvPr id="29700" name="Rectangle 5"/>
          <p:cNvSpPr>
            <a:spLocks/>
          </p:cNvSpPr>
          <p:nvPr/>
        </p:nvSpPr>
        <p:spPr bwMode="auto">
          <a:xfrm>
            <a:off x="323850" y="0"/>
            <a:ext cx="8229600" cy="69215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pic>
        <p:nvPicPr>
          <p:cNvPr id="29701" name="Picture 6" descr="DSCF1331"/>
          <p:cNvPicPr>
            <a:picLocks noChangeAspect="1" noChangeArrowheads="1"/>
          </p:cNvPicPr>
          <p:nvPr/>
        </p:nvPicPr>
        <p:blipFill>
          <a:blip r:embed="rId3"/>
          <a:srcRect/>
          <a:stretch>
            <a:fillRect/>
          </a:stretch>
        </p:blipFill>
        <p:spPr bwMode="auto">
          <a:xfrm>
            <a:off x="3995738" y="3789363"/>
            <a:ext cx="4318000" cy="2878137"/>
          </a:xfrm>
          <a:prstGeom prst="rect">
            <a:avLst/>
          </a:prstGeom>
          <a:noFill/>
          <a:ln w="9525">
            <a:noFill/>
            <a:miter lim="800000"/>
            <a:headEnd/>
            <a:tailEnd/>
          </a:ln>
        </p:spPr>
      </p:pic>
      <p:pic>
        <p:nvPicPr>
          <p:cNvPr id="29702" name="Picture 7" descr="DSCF1334"/>
          <p:cNvPicPr>
            <a:picLocks noChangeAspect="1" noChangeArrowheads="1"/>
          </p:cNvPicPr>
          <p:nvPr/>
        </p:nvPicPr>
        <p:blipFill>
          <a:blip r:embed="rId4"/>
          <a:srcRect/>
          <a:stretch>
            <a:fillRect/>
          </a:stretch>
        </p:blipFill>
        <p:spPr bwMode="auto">
          <a:xfrm>
            <a:off x="5724525" y="1844675"/>
            <a:ext cx="3238500" cy="2159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395288" y="0"/>
            <a:ext cx="8229600" cy="1143000"/>
          </a:xfrm>
        </p:spPr>
        <p:txBody>
          <a:bodyPr/>
          <a:lstStyle/>
          <a:p>
            <a:r>
              <a:rPr lang="zh-TW" altLang="en-US" sz="2800" smtClean="0">
                <a:solidFill>
                  <a:srgbClr val="CC0000"/>
                </a:solidFill>
                <a:ea typeface="典匠超明" pitchFamily="49" charset="-120"/>
              </a:rPr>
              <a:t>校園禮貌運動</a:t>
            </a:r>
          </a:p>
        </p:txBody>
      </p:sp>
      <p:pic>
        <p:nvPicPr>
          <p:cNvPr id="30722" name="Picture 4" descr="DSC02181"/>
          <p:cNvPicPr>
            <a:picLocks noChangeAspect="1" noChangeArrowheads="1"/>
          </p:cNvPicPr>
          <p:nvPr/>
        </p:nvPicPr>
        <p:blipFill>
          <a:blip r:embed="rId2"/>
          <a:srcRect/>
          <a:stretch>
            <a:fillRect/>
          </a:stretch>
        </p:blipFill>
        <p:spPr bwMode="auto">
          <a:xfrm>
            <a:off x="323850" y="1341438"/>
            <a:ext cx="5106988" cy="2878137"/>
          </a:xfrm>
          <a:prstGeom prst="rect">
            <a:avLst/>
          </a:prstGeom>
          <a:noFill/>
          <a:ln w="9525">
            <a:noFill/>
            <a:miter lim="800000"/>
            <a:headEnd/>
            <a:tailEnd/>
          </a:ln>
        </p:spPr>
      </p:pic>
      <p:sp>
        <p:nvSpPr>
          <p:cNvPr id="30723" name="標題 1"/>
          <p:cNvSpPr txBox="1">
            <a:spLocks/>
          </p:cNvSpPr>
          <p:nvPr/>
        </p:nvSpPr>
        <p:spPr bwMode="auto">
          <a:xfrm>
            <a:off x="5508625" y="1916113"/>
            <a:ext cx="3421063" cy="4752975"/>
          </a:xfrm>
          <a:prstGeom prst="rect">
            <a:avLst/>
          </a:prstGeom>
          <a:noFill/>
          <a:ln w="9525">
            <a:noFill/>
            <a:miter lim="800000"/>
            <a:headEnd/>
            <a:tailEnd/>
          </a:ln>
        </p:spPr>
        <p:txBody>
          <a:bodyPr anchor="ctr"/>
          <a:lstStyle/>
          <a:p>
            <a:r>
              <a:rPr kumimoji="0" lang="zh-TW" altLang="en-US" sz="2400">
                <a:solidFill>
                  <a:srgbClr val="604A7B"/>
                </a:solidFill>
                <a:ea typeface="微軟正黑體"/>
                <a:cs typeface="微軟正黑體"/>
              </a:rPr>
              <a:t>打招呼很重要！</a:t>
            </a:r>
          </a:p>
          <a:p>
            <a:r>
              <a:rPr kumimoji="0" lang="zh-TW" altLang="en-US" sz="2400">
                <a:solidFill>
                  <a:srgbClr val="604A7B"/>
                </a:solidFill>
                <a:ea typeface="微軟正黑體"/>
                <a:cs typeface="微軟正黑體"/>
              </a:rPr>
              <a:t>一、進辦公室：</a:t>
            </a:r>
          </a:p>
          <a:p>
            <a:r>
              <a:rPr kumimoji="0" lang="en-US" altLang="zh-TW" sz="2400">
                <a:solidFill>
                  <a:srgbClr val="604A7B"/>
                </a:solidFill>
                <a:ea typeface="微軟正黑體"/>
                <a:cs typeface="微軟正黑體"/>
              </a:rPr>
              <a:t>(1)</a:t>
            </a:r>
            <a:r>
              <a:rPr kumimoji="0" lang="zh-TW" altLang="en-US" sz="2400">
                <a:solidFill>
                  <a:srgbClr val="604A7B"/>
                </a:solidFill>
                <a:ea typeface="微軟正黑體"/>
                <a:cs typeface="微軟正黑體"/>
              </a:rPr>
              <a:t>報告</a:t>
            </a:r>
          </a:p>
          <a:p>
            <a:r>
              <a:rPr kumimoji="0" lang="en-US" altLang="zh-TW" sz="2400">
                <a:solidFill>
                  <a:srgbClr val="604A7B"/>
                </a:solidFill>
                <a:ea typeface="微軟正黑體"/>
                <a:cs typeface="微軟正黑體"/>
              </a:rPr>
              <a:t>(2)</a:t>
            </a:r>
            <a:r>
              <a:rPr kumimoji="0" lang="zh-TW" altLang="en-US" sz="2400">
                <a:solidFill>
                  <a:srgbClr val="604A7B"/>
                </a:solidFill>
                <a:ea typeface="微軟正黑體"/>
                <a:cs typeface="微軟正黑體"/>
              </a:rPr>
              <a:t>請問</a:t>
            </a:r>
            <a:endParaRPr kumimoji="0" lang="en-US" altLang="zh-TW" sz="2400">
              <a:solidFill>
                <a:srgbClr val="604A7B"/>
              </a:solidFill>
              <a:ea typeface="微軟正黑體"/>
              <a:cs typeface="微軟正黑體"/>
            </a:endParaRPr>
          </a:p>
          <a:p>
            <a:r>
              <a:rPr kumimoji="0" lang="en-US" altLang="zh-TW" sz="2400">
                <a:solidFill>
                  <a:srgbClr val="604A7B"/>
                </a:solidFill>
                <a:ea typeface="微軟正黑體"/>
                <a:cs typeface="微軟正黑體"/>
              </a:rPr>
              <a:t>(3)</a:t>
            </a:r>
            <a:r>
              <a:rPr kumimoji="0" lang="zh-TW" altLang="en-US" sz="2400">
                <a:solidFill>
                  <a:srgbClr val="604A7B"/>
                </a:solidFill>
                <a:ea typeface="微軟正黑體"/>
                <a:cs typeface="微軟正黑體"/>
              </a:rPr>
              <a:t>謝謝</a:t>
            </a:r>
          </a:p>
          <a:p>
            <a:r>
              <a:rPr kumimoji="0" lang="zh-TW" altLang="en-US" sz="2400">
                <a:solidFill>
                  <a:srgbClr val="604A7B"/>
                </a:solidFill>
                <a:ea typeface="微軟正黑體"/>
                <a:cs typeface="微軟正黑體"/>
              </a:rPr>
              <a:t>二、平日禮節：</a:t>
            </a:r>
          </a:p>
          <a:p>
            <a:r>
              <a:rPr kumimoji="0" lang="en-US" altLang="zh-TW" sz="2400">
                <a:solidFill>
                  <a:srgbClr val="604A7B"/>
                </a:solidFill>
                <a:ea typeface="微軟正黑體"/>
                <a:cs typeface="微軟正黑體"/>
              </a:rPr>
              <a:t>(1)</a:t>
            </a:r>
            <a:r>
              <a:rPr kumimoji="0" lang="zh-TW" altLang="en-US" sz="2400">
                <a:solidFill>
                  <a:srgbClr val="604A7B"/>
                </a:solidFill>
                <a:ea typeface="微軟正黑體"/>
                <a:cs typeface="微軟正黑體"/>
              </a:rPr>
              <a:t>老師、來賓好</a:t>
            </a:r>
            <a:r>
              <a:rPr kumimoji="0" lang="en-US" altLang="zh-TW" sz="2400">
                <a:solidFill>
                  <a:srgbClr val="604A7B"/>
                </a:solidFill>
                <a:ea typeface="微軟正黑體"/>
                <a:cs typeface="微軟正黑體"/>
              </a:rPr>
              <a:t>(</a:t>
            </a:r>
            <a:r>
              <a:rPr kumimoji="0" lang="zh-TW" altLang="en-US" sz="2400">
                <a:solidFill>
                  <a:srgbClr val="604A7B"/>
                </a:solidFill>
                <a:ea typeface="微軟正黑體"/>
                <a:cs typeface="微軟正黑體"/>
              </a:rPr>
              <a:t>早</a:t>
            </a:r>
            <a:r>
              <a:rPr kumimoji="0" lang="en-US" altLang="zh-TW" sz="2400">
                <a:solidFill>
                  <a:srgbClr val="604A7B"/>
                </a:solidFill>
                <a:ea typeface="微軟正黑體"/>
                <a:cs typeface="微軟正黑體"/>
              </a:rPr>
              <a:t>)</a:t>
            </a:r>
          </a:p>
          <a:p>
            <a:r>
              <a:rPr kumimoji="0" lang="en-US" altLang="zh-TW" sz="2400">
                <a:solidFill>
                  <a:srgbClr val="604A7B"/>
                </a:solidFill>
                <a:ea typeface="微軟正黑體"/>
                <a:cs typeface="微軟正黑體"/>
              </a:rPr>
              <a:t>(2)</a:t>
            </a:r>
            <a:r>
              <a:rPr kumimoji="0" lang="zh-TW" altLang="en-US" sz="2400">
                <a:solidFill>
                  <a:srgbClr val="604A7B"/>
                </a:solidFill>
                <a:ea typeface="微軟正黑體"/>
                <a:cs typeface="微軟正黑體"/>
              </a:rPr>
              <a:t>謝謝</a:t>
            </a:r>
          </a:p>
          <a:p>
            <a:r>
              <a:rPr kumimoji="0" lang="en-US" altLang="zh-TW" sz="2400">
                <a:solidFill>
                  <a:srgbClr val="604A7B"/>
                </a:solidFill>
                <a:ea typeface="微軟正黑體"/>
                <a:cs typeface="微軟正黑體"/>
              </a:rPr>
              <a:t>(3)</a:t>
            </a:r>
            <a:r>
              <a:rPr kumimoji="0" lang="zh-TW" altLang="en-US" sz="2400">
                <a:solidFill>
                  <a:srgbClr val="604A7B"/>
                </a:solidFill>
                <a:ea typeface="微軟正黑體"/>
                <a:cs typeface="微軟正黑體"/>
              </a:rPr>
              <a:t>對不起</a:t>
            </a:r>
          </a:p>
          <a:p>
            <a:r>
              <a:rPr kumimoji="0" lang="en-US" altLang="zh-TW" sz="2400">
                <a:solidFill>
                  <a:srgbClr val="604A7B"/>
                </a:solidFill>
                <a:ea typeface="微軟正黑體"/>
                <a:cs typeface="微軟正黑體"/>
              </a:rPr>
              <a:t>(4)</a:t>
            </a:r>
            <a:r>
              <a:rPr kumimoji="0" lang="zh-TW" altLang="en-US" sz="2400">
                <a:solidFill>
                  <a:srgbClr val="604A7B"/>
                </a:solidFill>
                <a:ea typeface="微軟正黑體"/>
                <a:cs typeface="微軟正黑體"/>
              </a:rPr>
              <a:t>不好意思</a:t>
            </a:r>
          </a:p>
          <a:p>
            <a:r>
              <a:rPr kumimoji="0" lang="en-US" altLang="zh-TW" sz="2400">
                <a:solidFill>
                  <a:srgbClr val="604A7B"/>
                </a:solidFill>
                <a:ea typeface="微軟正黑體"/>
                <a:cs typeface="微軟正黑體"/>
              </a:rPr>
              <a:t>(5)</a:t>
            </a:r>
            <a:r>
              <a:rPr kumimoji="0" lang="zh-TW" altLang="en-US" sz="2400">
                <a:solidFill>
                  <a:srgbClr val="604A7B"/>
                </a:solidFill>
                <a:ea typeface="微軟正黑體"/>
                <a:cs typeface="微軟正黑體"/>
              </a:rPr>
              <a:t>桌椅要靠攏</a:t>
            </a:r>
            <a:r>
              <a:rPr kumimoji="0" lang="en-US" altLang="zh-TW" sz="2400">
                <a:solidFill>
                  <a:srgbClr val="604A7B"/>
                </a:solidFill>
                <a:latin typeface="Arial" charset="0"/>
                <a:ea typeface="微軟正黑體"/>
                <a:cs typeface="微軟正黑體"/>
              </a:rPr>
              <a:t>…</a:t>
            </a:r>
            <a:r>
              <a:rPr kumimoji="0" lang="zh-TW" altLang="en-US" sz="2400">
                <a:solidFill>
                  <a:srgbClr val="604A7B"/>
                </a:solidFill>
                <a:ea typeface="微軟正黑體"/>
                <a:cs typeface="微軟正黑體"/>
              </a:rPr>
              <a:t>等</a:t>
            </a:r>
          </a:p>
        </p:txBody>
      </p:sp>
      <p:sp>
        <p:nvSpPr>
          <p:cNvPr id="30724" name="標題 1"/>
          <p:cNvSpPr txBox="1">
            <a:spLocks/>
          </p:cNvSpPr>
          <p:nvPr/>
        </p:nvSpPr>
        <p:spPr bwMode="auto">
          <a:xfrm>
            <a:off x="684213" y="4292600"/>
            <a:ext cx="4248150" cy="2305050"/>
          </a:xfrm>
          <a:prstGeom prst="rect">
            <a:avLst/>
          </a:prstGeom>
          <a:noFill/>
          <a:ln w="9525">
            <a:noFill/>
            <a:miter lim="800000"/>
            <a:headEnd/>
            <a:tailEnd/>
          </a:ln>
        </p:spPr>
        <p:txBody>
          <a:bodyPr anchor="ctr"/>
          <a:lstStyle/>
          <a:p>
            <a:r>
              <a:rPr kumimoji="0" lang="zh-TW" altLang="en-US" sz="2400">
                <a:solidFill>
                  <a:srgbClr val="FF0000"/>
                </a:solidFill>
                <a:ea typeface="微軟正黑體"/>
                <a:cs typeface="微軟正黑體"/>
              </a:rPr>
              <a:t>您有以身作則嗎？</a:t>
            </a:r>
          </a:p>
          <a:p>
            <a:endParaRPr kumimoji="0" lang="zh-TW" altLang="en-US" sz="2400">
              <a:solidFill>
                <a:srgbClr val="FF0000"/>
              </a:solidFill>
              <a:ea typeface="微軟正黑體"/>
              <a:cs typeface="微軟正黑體"/>
            </a:endParaRPr>
          </a:p>
          <a:p>
            <a:r>
              <a:rPr kumimoji="0" lang="zh-TW" altLang="en-US" sz="2400">
                <a:solidFill>
                  <a:srgbClr val="008000"/>
                </a:solidFill>
                <a:ea typeface="微軟正黑體"/>
                <a:cs typeface="微軟正黑體"/>
              </a:rPr>
              <a:t>當我們一再的要求學生該做什麼，自己卻做不好，學生會尊重我們嗎？</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p:cNvSpPr>
          <p:nvPr>
            <p:ph type="body" idx="1"/>
          </p:nvPr>
        </p:nvSpPr>
        <p:spPr/>
        <p:txBody>
          <a:bodyPr/>
          <a:lstStyle/>
          <a:p>
            <a:endParaRPr lang="zh-TW" altLang="en-US" smtClean="0"/>
          </a:p>
        </p:txBody>
      </p:sp>
      <p:sp>
        <p:nvSpPr>
          <p:cNvPr id="31746" name="Rectangle 4"/>
          <p:cNvSpPr>
            <a:spLocks/>
          </p:cNvSpPr>
          <p:nvPr/>
        </p:nvSpPr>
        <p:spPr bwMode="auto">
          <a:xfrm>
            <a:off x="323850" y="0"/>
            <a:ext cx="8229600" cy="69215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pic>
        <p:nvPicPr>
          <p:cNvPr id="31747" name="Picture 5" descr="DSC_0207"/>
          <p:cNvPicPr>
            <a:picLocks noChangeAspect="1" noChangeArrowheads="1"/>
          </p:cNvPicPr>
          <p:nvPr/>
        </p:nvPicPr>
        <p:blipFill>
          <a:blip r:embed="rId2"/>
          <a:srcRect/>
          <a:stretch>
            <a:fillRect/>
          </a:stretch>
        </p:blipFill>
        <p:spPr bwMode="auto">
          <a:xfrm>
            <a:off x="4211638" y="1557338"/>
            <a:ext cx="4584700" cy="3048000"/>
          </a:xfrm>
          <a:prstGeom prst="rect">
            <a:avLst/>
          </a:prstGeom>
          <a:noFill/>
          <a:ln w="9525">
            <a:noFill/>
            <a:miter lim="800000"/>
            <a:headEnd/>
            <a:tailEnd/>
          </a:ln>
        </p:spPr>
      </p:pic>
      <p:sp>
        <p:nvSpPr>
          <p:cNvPr id="31748" name="Rectangle 6"/>
          <p:cNvSpPr>
            <a:spLocks noGrp="1"/>
          </p:cNvSpPr>
          <p:nvPr>
            <p:ph type="title"/>
          </p:nvPr>
        </p:nvSpPr>
        <p:spPr>
          <a:xfrm>
            <a:off x="2555875" y="908050"/>
            <a:ext cx="4114800" cy="509588"/>
          </a:xfrm>
          <a:solidFill>
            <a:srgbClr val="FFFF99"/>
          </a:solidFill>
        </p:spPr>
        <p:txBody>
          <a:bodyPr/>
          <a:lstStyle/>
          <a:p>
            <a:r>
              <a:rPr lang="zh-TW" altLang="en-US" sz="2800" smtClean="0">
                <a:ea typeface="典匠超明" pitchFamily="49" charset="-120"/>
              </a:rPr>
              <a:t>每週教師班級經營分享</a:t>
            </a:r>
          </a:p>
        </p:txBody>
      </p:sp>
      <p:pic>
        <p:nvPicPr>
          <p:cNvPr id="31749" name="Picture 7" descr="DSCF1298"/>
          <p:cNvPicPr>
            <a:picLocks noChangeAspect="1" noChangeArrowheads="1"/>
          </p:cNvPicPr>
          <p:nvPr/>
        </p:nvPicPr>
        <p:blipFill>
          <a:blip r:embed="rId3"/>
          <a:srcRect/>
          <a:stretch>
            <a:fillRect/>
          </a:stretch>
        </p:blipFill>
        <p:spPr bwMode="auto">
          <a:xfrm>
            <a:off x="395288" y="1628775"/>
            <a:ext cx="3600450" cy="2400300"/>
          </a:xfrm>
          <a:prstGeom prst="rect">
            <a:avLst/>
          </a:prstGeom>
          <a:noFill/>
          <a:ln w="9525">
            <a:noFill/>
            <a:miter lim="800000"/>
            <a:headEnd/>
            <a:tailEnd/>
          </a:ln>
        </p:spPr>
      </p:pic>
      <p:pic>
        <p:nvPicPr>
          <p:cNvPr id="31750" name="Picture 9" descr="DSC_0027"/>
          <p:cNvPicPr>
            <a:picLocks noChangeAspect="1" noChangeArrowheads="1"/>
          </p:cNvPicPr>
          <p:nvPr/>
        </p:nvPicPr>
        <p:blipFill>
          <a:blip r:embed="rId4"/>
          <a:srcRect/>
          <a:stretch>
            <a:fillRect/>
          </a:stretch>
        </p:blipFill>
        <p:spPr bwMode="auto">
          <a:xfrm>
            <a:off x="539750" y="4221163"/>
            <a:ext cx="3222625" cy="2136775"/>
          </a:xfrm>
          <a:prstGeom prst="rect">
            <a:avLst/>
          </a:prstGeom>
          <a:noFill/>
          <a:ln w="9525">
            <a:noFill/>
            <a:miter lim="800000"/>
            <a:headEnd/>
            <a:tailEnd/>
          </a:ln>
        </p:spPr>
      </p:pic>
      <p:pic>
        <p:nvPicPr>
          <p:cNvPr id="31751" name="Picture 10" descr="DSC01242"/>
          <p:cNvPicPr>
            <a:picLocks noChangeAspect="1" noChangeArrowheads="1"/>
          </p:cNvPicPr>
          <p:nvPr/>
        </p:nvPicPr>
        <p:blipFill>
          <a:blip r:embed="rId5"/>
          <a:srcRect/>
          <a:stretch>
            <a:fillRect/>
          </a:stretch>
        </p:blipFill>
        <p:spPr bwMode="auto">
          <a:xfrm>
            <a:off x="4859338" y="4365625"/>
            <a:ext cx="3192462" cy="1798638"/>
          </a:xfrm>
          <a:prstGeom prst="rect">
            <a:avLst/>
          </a:prstGeom>
          <a:noFill/>
          <a:ln w="9525">
            <a:noFill/>
            <a:miter lim="800000"/>
            <a:headEnd/>
            <a:tailEnd/>
          </a:ln>
        </p:spPr>
      </p:pic>
      <p:sp>
        <p:nvSpPr>
          <p:cNvPr id="31752" name="標題 1"/>
          <p:cNvSpPr txBox="1">
            <a:spLocks/>
          </p:cNvSpPr>
          <p:nvPr/>
        </p:nvSpPr>
        <p:spPr bwMode="auto">
          <a:xfrm>
            <a:off x="5219700" y="6092825"/>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適時表揚優秀教師</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p:cNvSpPr>
          <p:nvPr/>
        </p:nvSpPr>
        <p:spPr bwMode="auto">
          <a:xfrm>
            <a:off x="2555875" y="908050"/>
            <a:ext cx="4114800" cy="509588"/>
          </a:xfrm>
          <a:prstGeom prst="rect">
            <a:avLst/>
          </a:prstGeom>
          <a:solidFill>
            <a:srgbClr val="FFFF99"/>
          </a:solidFill>
          <a:ln w="9525">
            <a:noFill/>
            <a:miter lim="800000"/>
            <a:headEnd/>
            <a:tailEnd/>
          </a:ln>
        </p:spPr>
        <p:txBody>
          <a:bodyPr anchor="ctr"/>
          <a:lstStyle/>
          <a:p>
            <a:pPr algn="ctr" eaLnBrk="0" hangingPunct="0"/>
            <a:r>
              <a:rPr kumimoji="0" lang="zh-TW" altLang="en-US" sz="2800">
                <a:latin typeface="Calibri" pitchFamily="34" charset="0"/>
              </a:rPr>
              <a:t>親師生建立良性溝通平台</a:t>
            </a:r>
          </a:p>
        </p:txBody>
      </p:sp>
      <p:sp>
        <p:nvSpPr>
          <p:cNvPr id="32770" name="Rectangle 5"/>
          <p:cNvSpPr>
            <a:spLocks/>
          </p:cNvSpPr>
          <p:nvPr/>
        </p:nvSpPr>
        <p:spPr bwMode="auto">
          <a:xfrm>
            <a:off x="323850" y="0"/>
            <a:ext cx="8229600" cy="69215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pic>
        <p:nvPicPr>
          <p:cNvPr id="32771" name="Picture 6" descr="P9030099"/>
          <p:cNvPicPr>
            <a:picLocks noChangeAspect="1" noChangeArrowheads="1"/>
          </p:cNvPicPr>
          <p:nvPr/>
        </p:nvPicPr>
        <p:blipFill>
          <a:blip r:embed="rId2"/>
          <a:srcRect/>
          <a:stretch>
            <a:fillRect/>
          </a:stretch>
        </p:blipFill>
        <p:spPr bwMode="auto">
          <a:xfrm>
            <a:off x="374650" y="1700213"/>
            <a:ext cx="2397125" cy="1798637"/>
          </a:xfrm>
          <a:prstGeom prst="rect">
            <a:avLst/>
          </a:prstGeom>
          <a:noFill/>
          <a:ln w="9525">
            <a:noFill/>
            <a:miter lim="800000"/>
            <a:headEnd/>
            <a:tailEnd/>
          </a:ln>
        </p:spPr>
      </p:pic>
      <p:sp>
        <p:nvSpPr>
          <p:cNvPr id="32772" name="標題 1"/>
          <p:cNvSpPr txBox="1">
            <a:spLocks/>
          </p:cNvSpPr>
          <p:nvPr/>
        </p:nvSpPr>
        <p:spPr bwMode="auto">
          <a:xfrm>
            <a:off x="323850" y="3429000"/>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學生自治會的成立</a:t>
            </a:r>
          </a:p>
        </p:txBody>
      </p:sp>
      <p:pic>
        <p:nvPicPr>
          <p:cNvPr id="32773" name="Picture 8" descr="DSCF0068"/>
          <p:cNvPicPr>
            <a:picLocks noChangeAspect="1" noChangeArrowheads="1"/>
          </p:cNvPicPr>
          <p:nvPr/>
        </p:nvPicPr>
        <p:blipFill>
          <a:blip r:embed="rId3"/>
          <a:srcRect/>
          <a:stretch>
            <a:fillRect/>
          </a:stretch>
        </p:blipFill>
        <p:spPr bwMode="auto">
          <a:xfrm>
            <a:off x="3241675" y="1700213"/>
            <a:ext cx="2698750" cy="1798637"/>
          </a:xfrm>
          <a:prstGeom prst="rect">
            <a:avLst/>
          </a:prstGeom>
          <a:noFill/>
          <a:ln w="9525">
            <a:noFill/>
            <a:miter lim="800000"/>
            <a:headEnd/>
            <a:tailEnd/>
          </a:ln>
        </p:spPr>
      </p:pic>
      <p:sp>
        <p:nvSpPr>
          <p:cNvPr id="32774" name="標題 1"/>
          <p:cNvSpPr txBox="1">
            <a:spLocks/>
          </p:cNvSpPr>
          <p:nvPr/>
        </p:nvSpPr>
        <p:spPr bwMode="auto">
          <a:xfrm>
            <a:off x="3419475" y="3429000"/>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定期的家長會議</a:t>
            </a:r>
          </a:p>
        </p:txBody>
      </p:sp>
      <p:sp>
        <p:nvSpPr>
          <p:cNvPr id="32775" name="標題 1"/>
          <p:cNvSpPr txBox="1">
            <a:spLocks/>
          </p:cNvSpPr>
          <p:nvPr/>
        </p:nvSpPr>
        <p:spPr bwMode="auto">
          <a:xfrm>
            <a:off x="6516688" y="3429000"/>
            <a:ext cx="2557462" cy="568325"/>
          </a:xfrm>
          <a:prstGeom prst="rect">
            <a:avLst/>
          </a:prstGeom>
          <a:noFill/>
          <a:ln w="9525">
            <a:noFill/>
            <a:miter lim="800000"/>
            <a:headEnd/>
            <a:tailEnd/>
          </a:ln>
        </p:spPr>
        <p:txBody>
          <a:bodyPr anchor="ctr"/>
          <a:lstStyle/>
          <a:p>
            <a:pPr algn="ctr"/>
            <a:r>
              <a:rPr kumimoji="0" lang="zh-TW" altLang="en-US">
                <a:ea typeface="微軟正黑體"/>
                <a:cs typeface="微軟正黑體"/>
              </a:rPr>
              <a:t>班親會進行親子講座</a:t>
            </a:r>
          </a:p>
        </p:txBody>
      </p:sp>
      <p:pic>
        <p:nvPicPr>
          <p:cNvPr id="32776" name="Picture 12" descr="P9170090"/>
          <p:cNvPicPr>
            <a:picLocks noChangeAspect="1" noChangeArrowheads="1"/>
          </p:cNvPicPr>
          <p:nvPr/>
        </p:nvPicPr>
        <p:blipFill>
          <a:blip r:embed="rId4"/>
          <a:srcRect/>
          <a:stretch>
            <a:fillRect/>
          </a:stretch>
        </p:blipFill>
        <p:spPr bwMode="auto">
          <a:xfrm>
            <a:off x="250825" y="4005263"/>
            <a:ext cx="2879725" cy="2160587"/>
          </a:xfrm>
          <a:prstGeom prst="rect">
            <a:avLst/>
          </a:prstGeom>
          <a:noFill/>
          <a:ln w="9525">
            <a:noFill/>
            <a:miter lim="800000"/>
            <a:headEnd/>
            <a:tailEnd/>
          </a:ln>
        </p:spPr>
      </p:pic>
      <p:sp>
        <p:nvSpPr>
          <p:cNvPr id="32777" name="標題 1"/>
          <p:cNvSpPr txBox="1">
            <a:spLocks/>
          </p:cNvSpPr>
          <p:nvPr/>
        </p:nvSpPr>
        <p:spPr bwMode="auto">
          <a:xfrm>
            <a:off x="395288" y="6021388"/>
            <a:ext cx="2557462" cy="568325"/>
          </a:xfrm>
          <a:prstGeom prst="rect">
            <a:avLst/>
          </a:prstGeom>
          <a:noFill/>
          <a:ln w="9525">
            <a:noFill/>
            <a:miter lim="800000"/>
            <a:headEnd/>
            <a:tailEnd/>
          </a:ln>
        </p:spPr>
        <p:txBody>
          <a:bodyPr anchor="ctr"/>
          <a:lstStyle/>
          <a:p>
            <a:pPr algn="ctr"/>
            <a:r>
              <a:rPr kumimoji="0" lang="zh-TW" altLang="en-US">
                <a:ea typeface="微軟正黑體"/>
                <a:cs typeface="微軟正黑體"/>
              </a:rPr>
              <a:t>每學期一次班親會</a:t>
            </a:r>
          </a:p>
        </p:txBody>
      </p:sp>
      <p:pic>
        <p:nvPicPr>
          <p:cNvPr id="32778" name="Picture 14" descr="DSCN1681"/>
          <p:cNvPicPr>
            <a:picLocks noChangeAspect="1" noChangeArrowheads="1"/>
          </p:cNvPicPr>
          <p:nvPr/>
        </p:nvPicPr>
        <p:blipFill>
          <a:blip r:embed="rId5"/>
          <a:srcRect/>
          <a:stretch>
            <a:fillRect/>
          </a:stretch>
        </p:blipFill>
        <p:spPr bwMode="auto">
          <a:xfrm>
            <a:off x="6372225" y="1700213"/>
            <a:ext cx="2400300" cy="1800225"/>
          </a:xfrm>
          <a:prstGeom prst="rect">
            <a:avLst/>
          </a:prstGeom>
          <a:noFill/>
          <a:ln w="9525">
            <a:noFill/>
            <a:miter lim="800000"/>
            <a:headEnd/>
            <a:tailEnd/>
          </a:ln>
        </p:spPr>
      </p:pic>
      <p:pic>
        <p:nvPicPr>
          <p:cNvPr id="32779" name="Picture 15" descr="DSCN2897"/>
          <p:cNvPicPr>
            <a:picLocks noChangeAspect="1" noChangeArrowheads="1"/>
          </p:cNvPicPr>
          <p:nvPr/>
        </p:nvPicPr>
        <p:blipFill>
          <a:blip r:embed="rId6"/>
          <a:srcRect/>
          <a:stretch>
            <a:fillRect/>
          </a:stretch>
        </p:blipFill>
        <p:spPr bwMode="auto">
          <a:xfrm>
            <a:off x="3348038" y="4005263"/>
            <a:ext cx="2879725" cy="2160587"/>
          </a:xfrm>
          <a:prstGeom prst="rect">
            <a:avLst/>
          </a:prstGeom>
          <a:noFill/>
          <a:ln w="9525">
            <a:noFill/>
            <a:miter lim="800000"/>
            <a:headEnd/>
            <a:tailEnd/>
          </a:ln>
        </p:spPr>
      </p:pic>
      <p:sp>
        <p:nvSpPr>
          <p:cNvPr id="32780" name="標題 1"/>
          <p:cNvSpPr txBox="1">
            <a:spLocks/>
          </p:cNvSpPr>
          <p:nvPr/>
        </p:nvSpPr>
        <p:spPr bwMode="auto">
          <a:xfrm>
            <a:off x="4500563" y="6092825"/>
            <a:ext cx="3311525" cy="568325"/>
          </a:xfrm>
          <a:prstGeom prst="rect">
            <a:avLst/>
          </a:prstGeom>
          <a:noFill/>
          <a:ln w="9525">
            <a:noFill/>
            <a:miter lim="800000"/>
            <a:headEnd/>
            <a:tailEnd/>
          </a:ln>
        </p:spPr>
        <p:txBody>
          <a:bodyPr anchor="ctr"/>
          <a:lstStyle/>
          <a:p>
            <a:pPr algn="ctr"/>
            <a:r>
              <a:rPr kumimoji="0" lang="zh-TW" altLang="en-US" sz="1800">
                <a:ea typeface="微軟正黑體"/>
                <a:cs typeface="微軟正黑體"/>
              </a:rPr>
              <a:t>學生事件處理務必通知家長</a:t>
            </a:r>
          </a:p>
        </p:txBody>
      </p:sp>
      <p:pic>
        <p:nvPicPr>
          <p:cNvPr id="32781" name="Picture 17" descr="PA020120"/>
          <p:cNvPicPr>
            <a:picLocks noChangeAspect="1" noChangeArrowheads="1"/>
          </p:cNvPicPr>
          <p:nvPr/>
        </p:nvPicPr>
        <p:blipFill>
          <a:blip r:embed="rId7"/>
          <a:srcRect/>
          <a:stretch>
            <a:fillRect/>
          </a:stretch>
        </p:blipFill>
        <p:spPr bwMode="auto">
          <a:xfrm>
            <a:off x="6516688" y="4221163"/>
            <a:ext cx="2400300" cy="1800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p:cNvSpPr>
          <p:nvPr/>
        </p:nvSpPr>
        <p:spPr bwMode="auto">
          <a:xfrm>
            <a:off x="323850" y="0"/>
            <a:ext cx="8229600" cy="69215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sp>
        <p:nvSpPr>
          <p:cNvPr id="33794" name="Rectangle 5"/>
          <p:cNvSpPr>
            <a:spLocks noGrp="1"/>
          </p:cNvSpPr>
          <p:nvPr>
            <p:ph type="title"/>
          </p:nvPr>
        </p:nvSpPr>
        <p:spPr>
          <a:xfrm>
            <a:off x="2555875" y="908050"/>
            <a:ext cx="4114800" cy="509588"/>
          </a:xfrm>
          <a:solidFill>
            <a:srgbClr val="FFFF99"/>
          </a:solidFill>
        </p:spPr>
        <p:txBody>
          <a:bodyPr/>
          <a:lstStyle/>
          <a:p>
            <a:r>
              <a:rPr lang="zh-TW" altLang="en-US" sz="2400" smtClean="0">
                <a:ea typeface="典匠超明" pitchFamily="49" charset="-120"/>
              </a:rPr>
              <a:t>善用集會時間進行宣導</a:t>
            </a:r>
            <a:endParaRPr lang="zh-TW" altLang="en-US" smtClean="0"/>
          </a:p>
        </p:txBody>
      </p:sp>
      <p:pic>
        <p:nvPicPr>
          <p:cNvPr id="33795" name="Picture 6" descr="PA020115"/>
          <p:cNvPicPr>
            <a:picLocks noChangeAspect="1" noChangeArrowheads="1"/>
          </p:cNvPicPr>
          <p:nvPr/>
        </p:nvPicPr>
        <p:blipFill>
          <a:blip r:embed="rId2"/>
          <a:srcRect/>
          <a:stretch>
            <a:fillRect/>
          </a:stretch>
        </p:blipFill>
        <p:spPr bwMode="auto">
          <a:xfrm>
            <a:off x="179388" y="1557338"/>
            <a:ext cx="2879725" cy="2160587"/>
          </a:xfrm>
          <a:prstGeom prst="rect">
            <a:avLst/>
          </a:prstGeom>
          <a:noFill/>
          <a:ln w="9525">
            <a:noFill/>
            <a:miter lim="800000"/>
            <a:headEnd/>
            <a:tailEnd/>
          </a:ln>
        </p:spPr>
      </p:pic>
      <p:sp>
        <p:nvSpPr>
          <p:cNvPr id="33796" name="標題 1"/>
          <p:cNvSpPr txBox="1">
            <a:spLocks/>
          </p:cNvSpPr>
          <p:nvPr/>
        </p:nvSpPr>
        <p:spPr bwMode="auto">
          <a:xfrm>
            <a:off x="34925" y="3573463"/>
            <a:ext cx="3024188" cy="568325"/>
          </a:xfrm>
          <a:prstGeom prst="rect">
            <a:avLst/>
          </a:prstGeom>
          <a:noFill/>
          <a:ln w="9525">
            <a:noFill/>
            <a:miter lim="800000"/>
            <a:headEnd/>
            <a:tailEnd/>
          </a:ln>
        </p:spPr>
        <p:txBody>
          <a:bodyPr anchor="ctr"/>
          <a:lstStyle/>
          <a:p>
            <a:pPr algn="ctr"/>
            <a:r>
              <a:rPr kumimoji="0" lang="zh-TW" altLang="en-US" sz="1800">
                <a:ea typeface="微軟正黑體"/>
                <a:cs typeface="微軟正黑體"/>
              </a:rPr>
              <a:t>基本儀態要求及師長早安禮</a:t>
            </a:r>
          </a:p>
        </p:txBody>
      </p:sp>
      <p:pic>
        <p:nvPicPr>
          <p:cNvPr id="33797" name="Picture 8" descr="PA020105"/>
          <p:cNvPicPr>
            <a:picLocks noChangeAspect="1" noChangeArrowheads="1"/>
          </p:cNvPicPr>
          <p:nvPr/>
        </p:nvPicPr>
        <p:blipFill>
          <a:blip r:embed="rId3"/>
          <a:srcRect/>
          <a:stretch>
            <a:fillRect/>
          </a:stretch>
        </p:blipFill>
        <p:spPr bwMode="auto">
          <a:xfrm>
            <a:off x="3176588" y="1557338"/>
            <a:ext cx="2879725" cy="2160587"/>
          </a:xfrm>
          <a:prstGeom prst="rect">
            <a:avLst/>
          </a:prstGeom>
          <a:noFill/>
          <a:ln w="9525">
            <a:noFill/>
            <a:miter lim="800000"/>
            <a:headEnd/>
            <a:tailEnd/>
          </a:ln>
        </p:spPr>
      </p:pic>
      <p:sp>
        <p:nvSpPr>
          <p:cNvPr id="33798" name="標題 1"/>
          <p:cNvSpPr txBox="1">
            <a:spLocks/>
          </p:cNvSpPr>
          <p:nvPr/>
        </p:nvSpPr>
        <p:spPr bwMode="auto">
          <a:xfrm>
            <a:off x="3276600" y="3573463"/>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各式獎項頒獎</a:t>
            </a:r>
          </a:p>
        </p:txBody>
      </p:sp>
      <p:pic>
        <p:nvPicPr>
          <p:cNvPr id="33799" name="Picture 10" descr="DSCN3180"/>
          <p:cNvPicPr>
            <a:picLocks noChangeAspect="1" noChangeArrowheads="1"/>
          </p:cNvPicPr>
          <p:nvPr/>
        </p:nvPicPr>
        <p:blipFill>
          <a:blip r:embed="rId4"/>
          <a:srcRect/>
          <a:stretch>
            <a:fillRect/>
          </a:stretch>
        </p:blipFill>
        <p:spPr bwMode="auto">
          <a:xfrm>
            <a:off x="6156325" y="1557338"/>
            <a:ext cx="2879725" cy="2160587"/>
          </a:xfrm>
          <a:prstGeom prst="rect">
            <a:avLst/>
          </a:prstGeom>
          <a:noFill/>
          <a:ln w="9525">
            <a:noFill/>
            <a:miter lim="800000"/>
            <a:headEnd/>
            <a:tailEnd/>
          </a:ln>
        </p:spPr>
      </p:pic>
      <p:sp>
        <p:nvSpPr>
          <p:cNvPr id="33800" name="標題 1"/>
          <p:cNvSpPr txBox="1">
            <a:spLocks/>
          </p:cNvSpPr>
          <p:nvPr/>
        </p:nvSpPr>
        <p:spPr bwMode="auto">
          <a:xfrm>
            <a:off x="6300788" y="3573463"/>
            <a:ext cx="2557462" cy="568325"/>
          </a:xfrm>
          <a:prstGeom prst="rect">
            <a:avLst/>
          </a:prstGeom>
          <a:noFill/>
          <a:ln w="9525">
            <a:noFill/>
            <a:miter lim="800000"/>
            <a:headEnd/>
            <a:tailEnd/>
          </a:ln>
        </p:spPr>
        <p:txBody>
          <a:bodyPr anchor="ctr"/>
          <a:lstStyle/>
          <a:p>
            <a:pPr algn="ctr"/>
            <a:r>
              <a:rPr kumimoji="0" lang="zh-TW" altLang="en-US">
                <a:ea typeface="微軟正黑體"/>
                <a:cs typeface="微軟正黑體"/>
              </a:rPr>
              <a:t>閱讀道德月刊</a:t>
            </a:r>
          </a:p>
        </p:txBody>
      </p:sp>
      <p:pic>
        <p:nvPicPr>
          <p:cNvPr id="33801" name="Picture 12" descr="DSCN3133"/>
          <p:cNvPicPr>
            <a:picLocks noChangeAspect="1" noChangeArrowheads="1"/>
          </p:cNvPicPr>
          <p:nvPr/>
        </p:nvPicPr>
        <p:blipFill>
          <a:blip r:embed="rId5"/>
          <a:srcRect/>
          <a:stretch>
            <a:fillRect/>
          </a:stretch>
        </p:blipFill>
        <p:spPr bwMode="auto">
          <a:xfrm>
            <a:off x="179388" y="4149725"/>
            <a:ext cx="2879725" cy="2160588"/>
          </a:xfrm>
          <a:prstGeom prst="rect">
            <a:avLst/>
          </a:prstGeom>
          <a:noFill/>
          <a:ln w="9525">
            <a:noFill/>
            <a:miter lim="800000"/>
            <a:headEnd/>
            <a:tailEnd/>
          </a:ln>
        </p:spPr>
      </p:pic>
      <p:sp>
        <p:nvSpPr>
          <p:cNvPr id="33802" name="標題 1"/>
          <p:cNvSpPr txBox="1">
            <a:spLocks/>
          </p:cNvSpPr>
          <p:nvPr/>
        </p:nvSpPr>
        <p:spPr bwMode="auto">
          <a:xfrm>
            <a:off x="250825" y="6173788"/>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衛生保健宣導</a:t>
            </a:r>
          </a:p>
        </p:txBody>
      </p:sp>
      <p:pic>
        <p:nvPicPr>
          <p:cNvPr id="33803" name="Picture 14" descr="DSCN3265"/>
          <p:cNvPicPr>
            <a:picLocks noChangeAspect="1" noChangeArrowheads="1"/>
          </p:cNvPicPr>
          <p:nvPr/>
        </p:nvPicPr>
        <p:blipFill>
          <a:blip r:embed="rId6"/>
          <a:srcRect/>
          <a:stretch>
            <a:fillRect/>
          </a:stretch>
        </p:blipFill>
        <p:spPr bwMode="auto">
          <a:xfrm>
            <a:off x="3132138" y="4149725"/>
            <a:ext cx="2879725" cy="2160588"/>
          </a:xfrm>
          <a:prstGeom prst="rect">
            <a:avLst/>
          </a:prstGeom>
          <a:noFill/>
          <a:ln w="9525">
            <a:noFill/>
            <a:miter lim="800000"/>
            <a:headEnd/>
            <a:tailEnd/>
          </a:ln>
        </p:spPr>
      </p:pic>
      <p:sp>
        <p:nvSpPr>
          <p:cNvPr id="33804" name="標題 1"/>
          <p:cNvSpPr txBox="1">
            <a:spLocks/>
          </p:cNvSpPr>
          <p:nvPr/>
        </p:nvSpPr>
        <p:spPr bwMode="auto">
          <a:xfrm>
            <a:off x="3276600" y="6173788"/>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英語會話教學</a:t>
            </a:r>
          </a:p>
        </p:txBody>
      </p:sp>
      <p:pic>
        <p:nvPicPr>
          <p:cNvPr id="33805" name="Picture 16" descr="P9050014"/>
          <p:cNvPicPr>
            <a:picLocks noChangeAspect="1" noChangeArrowheads="1"/>
          </p:cNvPicPr>
          <p:nvPr/>
        </p:nvPicPr>
        <p:blipFill>
          <a:blip r:embed="rId7"/>
          <a:srcRect/>
          <a:stretch>
            <a:fillRect/>
          </a:stretch>
        </p:blipFill>
        <p:spPr bwMode="auto">
          <a:xfrm>
            <a:off x="6084888" y="4149725"/>
            <a:ext cx="2879725" cy="2160588"/>
          </a:xfrm>
          <a:prstGeom prst="rect">
            <a:avLst/>
          </a:prstGeom>
          <a:noFill/>
          <a:ln w="9525">
            <a:noFill/>
            <a:miter lim="800000"/>
            <a:headEnd/>
            <a:tailEnd/>
          </a:ln>
        </p:spPr>
      </p:pic>
      <p:sp>
        <p:nvSpPr>
          <p:cNvPr id="33806" name="標題 1"/>
          <p:cNvSpPr txBox="1">
            <a:spLocks/>
          </p:cNvSpPr>
          <p:nvPr/>
        </p:nvSpPr>
        <p:spPr bwMode="auto">
          <a:xfrm>
            <a:off x="6227763" y="6173788"/>
            <a:ext cx="2557462" cy="568325"/>
          </a:xfrm>
          <a:prstGeom prst="rect">
            <a:avLst/>
          </a:prstGeom>
          <a:noFill/>
          <a:ln w="9525">
            <a:noFill/>
            <a:miter lim="800000"/>
            <a:headEnd/>
            <a:tailEnd/>
          </a:ln>
        </p:spPr>
        <p:txBody>
          <a:bodyPr anchor="ctr"/>
          <a:lstStyle/>
          <a:p>
            <a:pPr algn="ctr"/>
            <a:r>
              <a:rPr kumimoji="0" lang="zh-TW" altLang="en-US">
                <a:ea typeface="微軟正黑體"/>
                <a:cs typeface="微軟正黑體"/>
              </a:rPr>
              <a:t>班級榮譽競賽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7" name="Picture 4" descr="RIMG0956"/>
          <p:cNvPicPr>
            <a:picLocks noChangeAspect="1" noChangeArrowheads="1"/>
          </p:cNvPicPr>
          <p:nvPr/>
        </p:nvPicPr>
        <p:blipFill>
          <a:blip r:embed="rId3"/>
          <a:srcRect/>
          <a:stretch>
            <a:fillRect/>
          </a:stretch>
        </p:blipFill>
        <p:spPr bwMode="auto">
          <a:xfrm>
            <a:off x="611188" y="4581525"/>
            <a:ext cx="2376487" cy="1782763"/>
          </a:xfrm>
          <a:prstGeom prst="rect">
            <a:avLst/>
          </a:prstGeom>
          <a:noFill/>
          <a:ln w="38100" algn="ctr">
            <a:noFill/>
            <a:miter lim="800000"/>
            <a:headEnd/>
            <a:tailEnd/>
          </a:ln>
        </p:spPr>
      </p:pic>
      <p:sp>
        <p:nvSpPr>
          <p:cNvPr id="63498" name="Text Box 2"/>
          <p:cNvSpPr txBox="1">
            <a:spLocks noChangeArrowheads="1"/>
          </p:cNvSpPr>
          <p:nvPr/>
        </p:nvSpPr>
        <p:spPr bwMode="auto">
          <a:xfrm>
            <a:off x="2700338" y="981075"/>
            <a:ext cx="3671887" cy="457200"/>
          </a:xfrm>
          <a:prstGeom prst="rect">
            <a:avLst/>
          </a:prstGeom>
          <a:solidFill>
            <a:srgbClr val="FFFF99"/>
          </a:solidFill>
          <a:ln w="9525">
            <a:noFill/>
            <a:miter lim="800000"/>
            <a:headEnd/>
            <a:tailEnd/>
          </a:ln>
        </p:spPr>
        <p:txBody>
          <a:bodyPr>
            <a:spAutoFit/>
          </a:bodyPr>
          <a:lstStyle/>
          <a:p>
            <a:pPr algn="ctr"/>
            <a:r>
              <a:rPr lang="zh-TW" altLang="en-US" sz="2400">
                <a:solidFill>
                  <a:srgbClr val="990000"/>
                </a:solidFill>
              </a:rPr>
              <a:t>推動校園生活環保 </a:t>
            </a:r>
            <a:endParaRPr lang="zh-TW" altLang="en-US" sz="2400"/>
          </a:p>
        </p:txBody>
      </p:sp>
      <p:sp>
        <p:nvSpPr>
          <p:cNvPr id="63499" name="Text Box 3"/>
          <p:cNvSpPr txBox="1">
            <a:spLocks noChangeArrowheads="1"/>
          </p:cNvSpPr>
          <p:nvPr/>
        </p:nvSpPr>
        <p:spPr bwMode="auto">
          <a:xfrm>
            <a:off x="179388" y="3860800"/>
            <a:ext cx="3024187" cy="396875"/>
          </a:xfrm>
          <a:prstGeom prst="rect">
            <a:avLst/>
          </a:prstGeom>
          <a:noFill/>
          <a:ln w="9525">
            <a:noFill/>
            <a:miter lim="800000"/>
            <a:headEnd/>
            <a:tailEnd/>
          </a:ln>
        </p:spPr>
        <p:txBody>
          <a:bodyPr>
            <a:spAutoFit/>
          </a:bodyPr>
          <a:lstStyle/>
          <a:p>
            <a:r>
              <a:rPr kumimoji="0" lang="zh-TW" altLang="en-US">
                <a:solidFill>
                  <a:srgbClr val="3366CC"/>
                </a:solidFill>
                <a:ea typeface="微軟正黑體"/>
                <a:cs typeface="微軟正黑體"/>
              </a:rPr>
              <a:t>垃圾回收與資源運用</a:t>
            </a:r>
          </a:p>
        </p:txBody>
      </p:sp>
      <p:sp>
        <p:nvSpPr>
          <p:cNvPr id="63500" name="Text Box 4"/>
          <p:cNvSpPr txBox="1">
            <a:spLocks noChangeArrowheads="1"/>
          </p:cNvSpPr>
          <p:nvPr/>
        </p:nvSpPr>
        <p:spPr bwMode="auto">
          <a:xfrm>
            <a:off x="3779838" y="2060575"/>
            <a:ext cx="1728787" cy="1311275"/>
          </a:xfrm>
          <a:prstGeom prst="rect">
            <a:avLst/>
          </a:prstGeom>
          <a:noFill/>
          <a:ln w="9525">
            <a:noFill/>
            <a:miter lim="800000"/>
            <a:headEnd/>
            <a:tailEnd/>
          </a:ln>
        </p:spPr>
        <p:txBody>
          <a:bodyPr>
            <a:spAutoFit/>
          </a:bodyPr>
          <a:lstStyle/>
          <a:p>
            <a:r>
              <a:rPr lang="zh-TW" altLang="en-US">
                <a:solidFill>
                  <a:srgbClr val="3366CC"/>
                </a:solidFill>
              </a:rPr>
              <a:t>廁所垃圾桶以廢報紙取代垃圾袋，降低塑膠袋使用率 </a:t>
            </a:r>
          </a:p>
        </p:txBody>
      </p:sp>
      <p:sp>
        <p:nvSpPr>
          <p:cNvPr id="63501" name="Rectangle 7"/>
          <p:cNvSpPr>
            <a:spLocks/>
          </p:cNvSpPr>
          <p:nvPr/>
        </p:nvSpPr>
        <p:spPr bwMode="auto">
          <a:xfrm>
            <a:off x="468313" y="0"/>
            <a:ext cx="8229600" cy="114300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graphicFrame>
        <p:nvGraphicFramePr>
          <p:cNvPr id="63496" name="Object 3"/>
          <p:cNvGraphicFramePr>
            <a:graphicFrameLocks noChangeAspect="1"/>
          </p:cNvGraphicFramePr>
          <p:nvPr/>
        </p:nvGraphicFramePr>
        <p:xfrm>
          <a:off x="684213" y="1916113"/>
          <a:ext cx="2808287" cy="1843087"/>
        </p:xfrm>
        <a:graphic>
          <a:graphicData uri="http://schemas.openxmlformats.org/presentationml/2006/ole">
            <p:oleObj spid="_x0000_s63496" name="Photo Editor 影像" r:id="rId4" imgW="4877223" imgH="3657917" progId="">
              <p:embed/>
            </p:oleObj>
          </a:graphicData>
        </a:graphic>
      </p:graphicFrame>
      <p:pic>
        <p:nvPicPr>
          <p:cNvPr id="63502" name="Picture 5" descr="衛生 001"/>
          <p:cNvPicPr>
            <a:picLocks noChangeAspect="1" noChangeArrowheads="1"/>
          </p:cNvPicPr>
          <p:nvPr/>
        </p:nvPicPr>
        <p:blipFill>
          <a:blip r:embed="rId5"/>
          <a:srcRect/>
          <a:stretch>
            <a:fillRect/>
          </a:stretch>
        </p:blipFill>
        <p:spPr bwMode="auto">
          <a:xfrm>
            <a:off x="2700338" y="3429000"/>
            <a:ext cx="2449512" cy="1839913"/>
          </a:xfrm>
          <a:prstGeom prst="rect">
            <a:avLst/>
          </a:prstGeom>
          <a:noFill/>
          <a:ln w="9525">
            <a:solidFill>
              <a:schemeClr val="tx1"/>
            </a:solidFill>
            <a:miter lim="800000"/>
            <a:headEnd/>
            <a:tailEnd/>
          </a:ln>
        </p:spPr>
      </p:pic>
      <p:pic>
        <p:nvPicPr>
          <p:cNvPr id="63503" name="Picture 3" descr="午餐圖片1"/>
          <p:cNvPicPr>
            <a:picLocks noChangeAspect="1" noChangeArrowheads="1"/>
          </p:cNvPicPr>
          <p:nvPr/>
        </p:nvPicPr>
        <p:blipFill>
          <a:blip r:embed="rId6"/>
          <a:srcRect/>
          <a:stretch>
            <a:fillRect/>
          </a:stretch>
        </p:blipFill>
        <p:spPr bwMode="auto">
          <a:xfrm>
            <a:off x="5867400" y="1557338"/>
            <a:ext cx="2797175" cy="2363787"/>
          </a:xfrm>
          <a:prstGeom prst="rect">
            <a:avLst/>
          </a:prstGeom>
          <a:noFill/>
          <a:ln w="9525">
            <a:noFill/>
            <a:miter lim="800000"/>
            <a:headEnd/>
            <a:tailEnd/>
          </a:ln>
        </p:spPr>
      </p:pic>
      <p:sp>
        <p:nvSpPr>
          <p:cNvPr id="63504" name="Text Box 3"/>
          <p:cNvSpPr txBox="1">
            <a:spLocks noChangeArrowheads="1"/>
          </p:cNvSpPr>
          <p:nvPr/>
        </p:nvSpPr>
        <p:spPr bwMode="auto">
          <a:xfrm>
            <a:off x="5795963" y="3933825"/>
            <a:ext cx="3024187" cy="701675"/>
          </a:xfrm>
          <a:prstGeom prst="rect">
            <a:avLst/>
          </a:prstGeom>
          <a:noFill/>
          <a:ln w="9525">
            <a:noFill/>
            <a:miter lim="800000"/>
            <a:headEnd/>
            <a:tailEnd/>
          </a:ln>
        </p:spPr>
        <p:txBody>
          <a:bodyPr>
            <a:spAutoFit/>
          </a:bodyPr>
          <a:lstStyle/>
          <a:p>
            <a:r>
              <a:rPr kumimoji="0" lang="zh-TW" altLang="en-US">
                <a:solidFill>
                  <a:srgbClr val="0000FF"/>
                </a:solidFill>
                <a:ea typeface="微軟正黑體"/>
                <a:cs typeface="微軟正黑體"/>
              </a:rPr>
              <a:t>提供弱勢家庭飯菜食物</a:t>
            </a:r>
            <a:br>
              <a:rPr kumimoji="0" lang="zh-TW" altLang="en-US">
                <a:solidFill>
                  <a:srgbClr val="0000FF"/>
                </a:solidFill>
                <a:ea typeface="微軟正黑體"/>
                <a:cs typeface="微軟正黑體"/>
              </a:rPr>
            </a:br>
            <a:r>
              <a:rPr kumimoji="0" lang="zh-TW" altLang="en-US">
                <a:solidFill>
                  <a:srgbClr val="0000FF"/>
                </a:solidFill>
                <a:ea typeface="微軟正黑體"/>
                <a:cs typeface="微軟正黑體"/>
              </a:rPr>
              <a:t>減少廚餘</a:t>
            </a:r>
          </a:p>
        </p:txBody>
      </p:sp>
      <p:sp>
        <p:nvSpPr>
          <p:cNvPr id="63505" name="Rectangle 12"/>
          <p:cNvSpPr>
            <a:spLocks noChangeArrowheads="1"/>
          </p:cNvSpPr>
          <p:nvPr/>
        </p:nvSpPr>
        <p:spPr bwMode="auto">
          <a:xfrm>
            <a:off x="4211638" y="5373688"/>
            <a:ext cx="3889375" cy="1295400"/>
          </a:xfrm>
          <a:prstGeom prst="rect">
            <a:avLst/>
          </a:prstGeom>
          <a:noFill/>
          <a:ln w="9525" algn="ctr">
            <a:noFill/>
            <a:miter lim="800000"/>
            <a:headEnd/>
            <a:tailEnd/>
          </a:ln>
        </p:spPr>
        <p:txBody>
          <a:bodyPr wrap="none" anchor="ctr"/>
          <a:lstStyle/>
          <a:p>
            <a:pPr algn="ctr"/>
            <a:r>
              <a:rPr kumimoji="0" lang="zh-TW" altLang="en-US">
                <a:solidFill>
                  <a:schemeClr val="accent1"/>
                </a:solidFill>
                <a:ea typeface="微軟正黑體"/>
                <a:cs typeface="微軟正黑體"/>
              </a:rPr>
              <a:t>還有推廣</a:t>
            </a:r>
            <a:r>
              <a:rPr lang="zh-TW" altLang="en-US">
                <a:solidFill>
                  <a:schemeClr val="accent1"/>
                </a:solidFill>
                <a:ea typeface="微軟正黑體"/>
                <a:cs typeface="微軟正黑體"/>
              </a:rPr>
              <a:t>自備用餐器具、環保杯、 水壺 </a:t>
            </a:r>
          </a:p>
          <a:p>
            <a:pPr algn="ctr"/>
            <a:r>
              <a:rPr lang="zh-TW" altLang="en-US">
                <a:solidFill>
                  <a:schemeClr val="accent1"/>
                </a:solidFill>
                <a:ea typeface="微軟正黑體"/>
                <a:cs typeface="微軟正黑體"/>
              </a:rPr>
              <a:t>，推動辦公室環保，逐步降低紙張使用量</a:t>
            </a:r>
          </a:p>
          <a:p>
            <a:pPr algn="ctr"/>
            <a:r>
              <a:rPr lang="zh-TW" altLang="en-US">
                <a:solidFill>
                  <a:schemeClr val="accent1"/>
                </a:solidFill>
                <a:ea typeface="微軟正黑體"/>
                <a:cs typeface="微軟正黑體"/>
              </a:rPr>
              <a:t>，喝白開水運動維持健康，教室節能省電等。</a:t>
            </a:r>
          </a:p>
          <a:p>
            <a:pPr algn="ctr"/>
            <a:endParaRPr kumimoji="0" lang="zh-TW" altLang="en-US">
              <a:solidFill>
                <a:schemeClr val="accent1"/>
              </a:solidFill>
              <a:ea typeface="微軟正黑體"/>
              <a:cs typeface="微軟正黑體"/>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p:cNvSpPr>
          <p:nvPr/>
        </p:nvSpPr>
        <p:spPr bwMode="auto">
          <a:xfrm>
            <a:off x="468313" y="0"/>
            <a:ext cx="8229600" cy="114300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sp>
        <p:nvSpPr>
          <p:cNvPr id="64514" name="Text Box 2"/>
          <p:cNvSpPr txBox="1">
            <a:spLocks noChangeArrowheads="1"/>
          </p:cNvSpPr>
          <p:nvPr/>
        </p:nvSpPr>
        <p:spPr bwMode="auto">
          <a:xfrm>
            <a:off x="2700338" y="981075"/>
            <a:ext cx="3671887" cy="457200"/>
          </a:xfrm>
          <a:prstGeom prst="rect">
            <a:avLst/>
          </a:prstGeom>
          <a:solidFill>
            <a:srgbClr val="FFFF99"/>
          </a:solidFill>
          <a:ln w="9525">
            <a:noFill/>
            <a:miter lim="800000"/>
            <a:headEnd/>
            <a:tailEnd/>
          </a:ln>
        </p:spPr>
        <p:txBody>
          <a:bodyPr>
            <a:spAutoFit/>
          </a:bodyPr>
          <a:lstStyle/>
          <a:p>
            <a:pPr algn="ctr"/>
            <a:r>
              <a:rPr lang="zh-TW" altLang="en-US" sz="2400">
                <a:solidFill>
                  <a:srgbClr val="990000"/>
                </a:solidFill>
              </a:rPr>
              <a:t>各項標語設置 </a:t>
            </a:r>
            <a:endParaRPr lang="zh-TW" altLang="en-US" sz="2400"/>
          </a:p>
        </p:txBody>
      </p:sp>
      <p:pic>
        <p:nvPicPr>
          <p:cNvPr id="64515" name="Picture 6" descr="DSCF0873"/>
          <p:cNvPicPr>
            <a:picLocks noChangeAspect="1" noChangeArrowheads="1"/>
          </p:cNvPicPr>
          <p:nvPr/>
        </p:nvPicPr>
        <p:blipFill>
          <a:blip r:embed="rId2"/>
          <a:srcRect/>
          <a:stretch>
            <a:fillRect/>
          </a:stretch>
        </p:blipFill>
        <p:spPr bwMode="auto">
          <a:xfrm>
            <a:off x="395288" y="1700213"/>
            <a:ext cx="4318000" cy="2878137"/>
          </a:xfrm>
          <a:prstGeom prst="rect">
            <a:avLst/>
          </a:prstGeom>
          <a:noFill/>
          <a:ln w="9525">
            <a:noFill/>
            <a:miter lim="800000"/>
            <a:headEnd/>
            <a:tailEnd/>
          </a:ln>
        </p:spPr>
      </p:pic>
      <p:pic>
        <p:nvPicPr>
          <p:cNvPr id="64516" name="Picture 7" descr="DSCF0417"/>
          <p:cNvPicPr>
            <a:picLocks noChangeAspect="1" noChangeArrowheads="1"/>
          </p:cNvPicPr>
          <p:nvPr/>
        </p:nvPicPr>
        <p:blipFill>
          <a:blip r:embed="rId3"/>
          <a:srcRect/>
          <a:stretch>
            <a:fillRect/>
          </a:stretch>
        </p:blipFill>
        <p:spPr bwMode="auto">
          <a:xfrm>
            <a:off x="3779838" y="2276475"/>
            <a:ext cx="4318000" cy="2878138"/>
          </a:xfrm>
          <a:prstGeom prst="rect">
            <a:avLst/>
          </a:prstGeom>
          <a:noFill/>
          <a:ln w="9525">
            <a:noFill/>
            <a:miter lim="800000"/>
            <a:headEnd/>
            <a:tailEnd/>
          </a:ln>
        </p:spPr>
      </p:pic>
      <p:pic>
        <p:nvPicPr>
          <p:cNvPr id="64517" name="Picture 8" descr="DSCF1267"/>
          <p:cNvPicPr>
            <a:picLocks noChangeAspect="1" noChangeArrowheads="1"/>
          </p:cNvPicPr>
          <p:nvPr/>
        </p:nvPicPr>
        <p:blipFill>
          <a:blip r:embed="rId4"/>
          <a:srcRect/>
          <a:stretch>
            <a:fillRect/>
          </a:stretch>
        </p:blipFill>
        <p:spPr bwMode="auto">
          <a:xfrm>
            <a:off x="1258888" y="4076700"/>
            <a:ext cx="3529012" cy="2352675"/>
          </a:xfrm>
          <a:prstGeom prst="rect">
            <a:avLst/>
          </a:prstGeom>
          <a:noFill/>
          <a:ln w="9525">
            <a:noFill/>
            <a:miter lim="800000"/>
            <a:headEnd/>
            <a:tailEnd/>
          </a:ln>
        </p:spPr>
      </p:pic>
      <p:pic>
        <p:nvPicPr>
          <p:cNvPr id="64518" name="Picture 7" descr="DSCF6607"/>
          <p:cNvPicPr>
            <a:picLocks noChangeAspect="1" noChangeArrowheads="1"/>
          </p:cNvPicPr>
          <p:nvPr/>
        </p:nvPicPr>
        <p:blipFill>
          <a:blip r:embed="rId5"/>
          <a:srcRect/>
          <a:stretch>
            <a:fillRect/>
          </a:stretch>
        </p:blipFill>
        <p:spPr bwMode="auto">
          <a:xfrm>
            <a:off x="6445250" y="1773238"/>
            <a:ext cx="2698750" cy="1798637"/>
          </a:xfrm>
          <a:prstGeom prst="rect">
            <a:avLst/>
          </a:prstGeom>
          <a:noFill/>
          <a:ln w="9525">
            <a:noFill/>
            <a:miter lim="800000"/>
            <a:headEnd/>
            <a:tailEnd/>
          </a:ln>
        </p:spPr>
      </p:pic>
      <p:pic>
        <p:nvPicPr>
          <p:cNvPr id="64519" name="Picture 8" descr="DSCF2312"/>
          <p:cNvPicPr>
            <a:picLocks noChangeAspect="1" noChangeArrowheads="1"/>
          </p:cNvPicPr>
          <p:nvPr/>
        </p:nvPicPr>
        <p:blipFill>
          <a:blip r:embed="rId6"/>
          <a:srcRect/>
          <a:stretch>
            <a:fillRect/>
          </a:stretch>
        </p:blipFill>
        <p:spPr bwMode="auto">
          <a:xfrm>
            <a:off x="6084888" y="4652963"/>
            <a:ext cx="2698750" cy="17986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zh-TW" altLang="en-US" smtClean="0">
                <a:solidFill>
                  <a:srgbClr val="CC0000"/>
                </a:solidFill>
                <a:ea typeface="典匠超明" pitchFamily="49" charset="-120"/>
              </a:rPr>
              <a:t>恆春國中榮譽榜</a:t>
            </a:r>
            <a:endParaRPr lang="en-US" altLang="zh-TW" smtClean="0">
              <a:solidFill>
                <a:srgbClr val="CC0000"/>
              </a:solidFill>
              <a:ea typeface="典匠超明" pitchFamily="49" charset="-120"/>
            </a:endParaRPr>
          </a:p>
        </p:txBody>
      </p:sp>
      <p:sp>
        <p:nvSpPr>
          <p:cNvPr id="18434" name="Rectangle 3"/>
          <p:cNvSpPr>
            <a:spLocks noGrp="1"/>
          </p:cNvSpPr>
          <p:nvPr>
            <p:ph type="body" idx="1"/>
          </p:nvPr>
        </p:nvSpPr>
        <p:spPr>
          <a:xfrm>
            <a:off x="457200" y="1341438"/>
            <a:ext cx="8229600" cy="4784725"/>
          </a:xfrm>
        </p:spPr>
        <p:txBody>
          <a:bodyPr/>
          <a:lstStyle/>
          <a:p>
            <a:pPr>
              <a:buFont typeface="Arial" charset="0"/>
              <a:buNone/>
            </a:pPr>
            <a:r>
              <a:rPr lang="en-US" altLang="zh-TW" sz="2000" smtClean="0">
                <a:latin typeface="典匠超明" pitchFamily="49" charset="-120"/>
                <a:ea typeface="典匠超明" pitchFamily="49" charset="-120"/>
              </a:rPr>
              <a:t>96</a:t>
            </a:r>
            <a:r>
              <a:rPr lang="zh-TW" altLang="en-US" sz="2000" smtClean="0">
                <a:latin typeface="典匠超明" pitchFamily="49" charset="-120"/>
                <a:ea typeface="典匠超明" pitchFamily="49" charset="-120"/>
              </a:rPr>
              <a:t>學年度</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1</a:t>
            </a:r>
            <a:r>
              <a:rPr lang="zh-TW" altLang="en-US" sz="2000" smtClean="0">
                <a:latin typeface="典匠超明" pitchFamily="49" charset="-120"/>
                <a:ea typeface="典匠超明" pitchFamily="49" charset="-120"/>
              </a:rPr>
              <a:t>）屏東縣午餐考評</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特優。</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2</a:t>
            </a:r>
            <a:r>
              <a:rPr lang="zh-TW" altLang="en-US" sz="2000" smtClean="0">
                <a:latin typeface="典匠超明" pitchFamily="49" charset="-120"/>
                <a:ea typeface="典匠超明" pitchFamily="49" charset="-120"/>
              </a:rPr>
              <a:t>）屏東縣環境考評</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優等。</a:t>
            </a:r>
          </a:p>
          <a:p>
            <a:pPr>
              <a:buFont typeface="Arial" charset="0"/>
              <a:buNone/>
            </a:pPr>
            <a:r>
              <a:rPr lang="en-US" altLang="zh-TW" sz="2000" smtClean="0">
                <a:latin typeface="典匠超明" pitchFamily="49" charset="-120"/>
                <a:ea typeface="典匠超明" pitchFamily="49" charset="-120"/>
              </a:rPr>
              <a:t>97</a:t>
            </a:r>
            <a:r>
              <a:rPr lang="zh-TW" altLang="en-US" sz="2000" smtClean="0">
                <a:latin typeface="典匠超明" pitchFamily="49" charset="-120"/>
                <a:ea typeface="典匠超明" pitchFamily="49" charset="-120"/>
              </a:rPr>
              <a:t>學年度</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1</a:t>
            </a:r>
            <a:r>
              <a:rPr lang="zh-TW" altLang="en-US" sz="2000" smtClean="0">
                <a:latin typeface="典匠超明" pitchFamily="49" charset="-120"/>
                <a:ea typeface="典匠超明" pitchFamily="49" charset="-120"/>
              </a:rPr>
              <a:t>）屏東縣</a:t>
            </a:r>
            <a:r>
              <a:rPr lang="en-US" altLang="zh-TW" sz="2000" smtClean="0">
                <a:latin typeface="典匠超明" pitchFamily="49" charset="-120"/>
                <a:ea typeface="典匠超明" pitchFamily="49" charset="-120"/>
              </a:rPr>
              <a:t>97</a:t>
            </a:r>
            <a:r>
              <a:rPr lang="zh-TW" altLang="en-US" sz="2000" smtClean="0">
                <a:latin typeface="典匠超明" pitchFamily="49" charset="-120"/>
                <a:ea typeface="典匠超明" pitchFamily="49" charset="-120"/>
              </a:rPr>
              <a:t>學年度友善校園推動品德教育</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甲等。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2</a:t>
            </a:r>
            <a:r>
              <a:rPr lang="zh-TW" altLang="en-US" sz="2000" smtClean="0">
                <a:latin typeface="典匠超明" pitchFamily="49" charset="-120"/>
                <a:ea typeface="典匠超明" pitchFamily="49" charset="-120"/>
              </a:rPr>
              <a:t>）屏東縣</a:t>
            </a:r>
            <a:r>
              <a:rPr lang="en-US" altLang="zh-TW" sz="2000" smtClean="0">
                <a:latin typeface="典匠超明" pitchFamily="49" charset="-120"/>
                <a:ea typeface="典匠超明" pitchFamily="49" charset="-120"/>
              </a:rPr>
              <a:t>97</a:t>
            </a:r>
            <a:r>
              <a:rPr lang="zh-TW" altLang="en-US" sz="2000" smtClean="0">
                <a:latin typeface="典匠超明" pitchFamily="49" charset="-120"/>
                <a:ea typeface="典匠超明" pitchFamily="49" charset="-120"/>
              </a:rPr>
              <a:t>學年度閱讀訪視</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優等。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3</a:t>
            </a:r>
            <a:r>
              <a:rPr lang="zh-TW" altLang="en-US" sz="2000" smtClean="0">
                <a:latin typeface="典匠超明" pitchFamily="49" charset="-120"/>
                <a:ea typeface="典匠超明" pitchFamily="49" charset="-120"/>
              </a:rPr>
              <a:t>）屏東縣攜手計畫課後輔助訪視</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優等。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4</a:t>
            </a:r>
            <a:r>
              <a:rPr lang="zh-TW" altLang="en-US" sz="2000" smtClean="0">
                <a:latin typeface="典匠超明" pitchFamily="49" charset="-120"/>
                <a:ea typeface="典匠超明" pitchFamily="49" charset="-120"/>
              </a:rPr>
              <a:t>）屏東縣閱讀推廣訪視評鑑</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優等。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5</a:t>
            </a:r>
            <a:r>
              <a:rPr lang="zh-TW" altLang="en-US" sz="2000" smtClean="0">
                <a:latin typeface="典匠超明" pitchFamily="49" charset="-120"/>
                <a:ea typeface="典匠超明" pitchFamily="49" charset="-120"/>
              </a:rPr>
              <a:t>）屏東縣生涯發展訪視評鑑</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甲等。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6</a:t>
            </a:r>
            <a:r>
              <a:rPr lang="zh-TW" altLang="en-US" sz="2000" smtClean="0">
                <a:latin typeface="典匠超明" pitchFamily="49" charset="-120"/>
                <a:ea typeface="典匠超明" pitchFamily="49" charset="-120"/>
              </a:rPr>
              <a:t>）屏東縣環境教育考評</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甲等。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7</a:t>
            </a:r>
            <a:r>
              <a:rPr lang="zh-TW" altLang="en-US" sz="2000" smtClean="0">
                <a:latin typeface="典匠超明" pitchFamily="49" charset="-120"/>
                <a:ea typeface="典匠超明" pitchFamily="49" charset="-120"/>
              </a:rPr>
              <a:t>）屏東縣學生衛生工作考評</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甲等。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8</a:t>
            </a:r>
            <a:r>
              <a:rPr lang="zh-TW" altLang="en-US" sz="2000" smtClean="0">
                <a:latin typeface="典匠超明" pitchFamily="49" charset="-120"/>
                <a:ea typeface="典匠超明" pitchFamily="49" charset="-120"/>
              </a:rPr>
              <a:t>）屏東縣學生體育工作考評</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甲等。</a:t>
            </a:r>
          </a:p>
          <a:p>
            <a:pPr>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9</a:t>
            </a:r>
            <a:r>
              <a:rPr lang="zh-TW" altLang="en-US" sz="2000" smtClean="0">
                <a:latin typeface="典匠超明" pitchFamily="49" charset="-120"/>
                <a:ea typeface="典匠超明" pitchFamily="49" charset="-120"/>
              </a:rPr>
              <a:t>）屏東縣</a:t>
            </a:r>
            <a:r>
              <a:rPr lang="en-US" altLang="zh-TW" sz="2000" smtClean="0">
                <a:latin typeface="典匠超明" pitchFamily="49" charset="-120"/>
                <a:ea typeface="典匠超明" pitchFamily="49" charset="-120"/>
              </a:rPr>
              <a:t>97</a:t>
            </a:r>
            <a:r>
              <a:rPr lang="zh-TW" altLang="en-US" sz="2000" smtClean="0">
                <a:latin typeface="典匠超明" pitchFamily="49" charset="-120"/>
                <a:ea typeface="典匠超明" pitchFamily="49" charset="-120"/>
              </a:rPr>
              <a:t>學年度國民中小學藝術才能班評鑑</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甲等。</a:t>
            </a:r>
          </a:p>
        </p:txBody>
      </p:sp>
      <p:pic>
        <p:nvPicPr>
          <p:cNvPr id="18435" name="Picture 4" descr="11"/>
          <p:cNvPicPr>
            <a:picLocks noChangeAspect="1" noChangeArrowheads="1"/>
          </p:cNvPicPr>
          <p:nvPr/>
        </p:nvPicPr>
        <p:blipFill>
          <a:blip r:embed="rId2"/>
          <a:srcRect/>
          <a:stretch>
            <a:fillRect/>
          </a:stretch>
        </p:blipFill>
        <p:spPr bwMode="auto">
          <a:xfrm>
            <a:off x="5903913" y="3357563"/>
            <a:ext cx="3240087"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標題 1"/>
          <p:cNvSpPr>
            <a:spLocks noGrp="1"/>
          </p:cNvSpPr>
          <p:nvPr>
            <p:ph type="title"/>
          </p:nvPr>
        </p:nvSpPr>
        <p:spPr>
          <a:xfrm>
            <a:off x="1258888" y="692150"/>
            <a:ext cx="6551612" cy="495300"/>
          </a:xfrm>
          <a:solidFill>
            <a:srgbClr val="FFFF99"/>
          </a:solidFill>
        </p:spPr>
        <p:txBody>
          <a:bodyPr/>
          <a:lstStyle/>
          <a:p>
            <a:pPr eaLnBrk="1" hangingPunct="1"/>
            <a:r>
              <a:rPr lang="zh-TW" altLang="en-US" sz="2000" smtClean="0">
                <a:latin typeface="典匠超明" pitchFamily="49" charset="-120"/>
                <a:ea typeface="典匠超明" pitchFamily="49" charset="-120"/>
                <a:cs typeface="微軟正黑體"/>
              </a:rPr>
              <a:t>社團活動</a:t>
            </a:r>
            <a:r>
              <a:rPr lang="en-US" altLang="zh-TW" sz="2000" smtClean="0">
                <a:latin typeface="典匠超明" pitchFamily="49" charset="-120"/>
                <a:ea typeface="典匠超明" pitchFamily="49" charset="-120"/>
                <a:cs typeface="微軟正黑體"/>
              </a:rPr>
              <a:t>-</a:t>
            </a:r>
            <a:r>
              <a:rPr lang="zh-TW" altLang="en-US" sz="2000" smtClean="0">
                <a:latin typeface="典匠超明" pitchFamily="49" charset="-120"/>
                <a:ea typeface="典匠超明" pitchFamily="49" charset="-120"/>
                <a:cs typeface="微軟正黑體"/>
              </a:rPr>
              <a:t>讓孩子除課堂時間外，培養優良的休閒活動</a:t>
            </a:r>
          </a:p>
        </p:txBody>
      </p:sp>
      <p:pic>
        <p:nvPicPr>
          <p:cNvPr id="65538" name="Picture 3" descr="D:\校務行政\97學年上\活動照片\社團\社團\桌球\DSCF1213.jpg"/>
          <p:cNvPicPr>
            <a:picLocks noChangeAspect="1" noChangeArrowheads="1"/>
          </p:cNvPicPr>
          <p:nvPr/>
        </p:nvPicPr>
        <p:blipFill>
          <a:blip r:embed="rId3"/>
          <a:srcRect/>
          <a:stretch>
            <a:fillRect/>
          </a:stretch>
        </p:blipFill>
        <p:spPr bwMode="auto">
          <a:xfrm>
            <a:off x="395288" y="1412875"/>
            <a:ext cx="3090862" cy="2060575"/>
          </a:xfrm>
          <a:prstGeom prst="rect">
            <a:avLst/>
          </a:prstGeom>
          <a:noFill/>
          <a:ln w="9525">
            <a:noFill/>
            <a:miter lim="800000"/>
            <a:headEnd/>
            <a:tailEnd/>
          </a:ln>
        </p:spPr>
      </p:pic>
      <p:pic>
        <p:nvPicPr>
          <p:cNvPr id="65539" name="Picture 4" descr="D:\校務行政\97學年上\活動照片\社團\社團\跆拳道社\DSCF1196.jpg"/>
          <p:cNvPicPr>
            <a:picLocks noChangeAspect="1" noChangeArrowheads="1"/>
          </p:cNvPicPr>
          <p:nvPr/>
        </p:nvPicPr>
        <p:blipFill>
          <a:blip r:embed="rId4"/>
          <a:srcRect/>
          <a:stretch>
            <a:fillRect/>
          </a:stretch>
        </p:blipFill>
        <p:spPr bwMode="auto">
          <a:xfrm>
            <a:off x="6089650" y="1557338"/>
            <a:ext cx="3054350" cy="2036762"/>
          </a:xfrm>
          <a:prstGeom prst="rect">
            <a:avLst/>
          </a:prstGeom>
          <a:noFill/>
          <a:ln w="9525">
            <a:noFill/>
            <a:miter lim="800000"/>
            <a:headEnd/>
            <a:tailEnd/>
          </a:ln>
        </p:spPr>
      </p:pic>
      <p:pic>
        <p:nvPicPr>
          <p:cNvPr id="65540" name="Picture 5" descr="D:\校務行政\97學年上\活動照片\社團\社團\熱舞社\P9150086.JPG"/>
          <p:cNvPicPr>
            <a:picLocks noChangeAspect="1" noChangeArrowheads="1"/>
          </p:cNvPicPr>
          <p:nvPr/>
        </p:nvPicPr>
        <p:blipFill>
          <a:blip r:embed="rId5"/>
          <a:srcRect/>
          <a:stretch>
            <a:fillRect/>
          </a:stretch>
        </p:blipFill>
        <p:spPr bwMode="auto">
          <a:xfrm>
            <a:off x="755650" y="4005263"/>
            <a:ext cx="3000375" cy="2251075"/>
          </a:xfrm>
          <a:prstGeom prst="rect">
            <a:avLst/>
          </a:prstGeom>
          <a:noFill/>
          <a:ln w="9525">
            <a:noFill/>
            <a:miter lim="800000"/>
            <a:headEnd/>
            <a:tailEnd/>
          </a:ln>
        </p:spPr>
      </p:pic>
      <p:pic>
        <p:nvPicPr>
          <p:cNvPr id="65541" name="Picture 6" descr="D:\校務行政\97學年上\活動照片\社團\社團\壘球社\DSCF1198.jpg"/>
          <p:cNvPicPr>
            <a:picLocks noChangeAspect="1" noChangeArrowheads="1"/>
          </p:cNvPicPr>
          <p:nvPr/>
        </p:nvPicPr>
        <p:blipFill>
          <a:blip r:embed="rId6"/>
          <a:srcRect/>
          <a:stretch>
            <a:fillRect/>
          </a:stretch>
        </p:blipFill>
        <p:spPr bwMode="auto">
          <a:xfrm>
            <a:off x="3203575" y="2349500"/>
            <a:ext cx="3090863" cy="2060575"/>
          </a:xfrm>
          <a:prstGeom prst="rect">
            <a:avLst/>
          </a:prstGeom>
          <a:noFill/>
          <a:ln w="9525">
            <a:noFill/>
            <a:miter lim="800000"/>
            <a:headEnd/>
            <a:tailEnd/>
          </a:ln>
        </p:spPr>
      </p:pic>
      <p:sp>
        <p:nvSpPr>
          <p:cNvPr id="65542" name="標題 1"/>
          <p:cNvSpPr txBox="1">
            <a:spLocks/>
          </p:cNvSpPr>
          <p:nvPr/>
        </p:nvSpPr>
        <p:spPr bwMode="auto">
          <a:xfrm>
            <a:off x="4643438" y="4724400"/>
            <a:ext cx="4286250" cy="1500188"/>
          </a:xfrm>
          <a:prstGeom prst="rect">
            <a:avLst/>
          </a:prstGeom>
          <a:noFill/>
          <a:ln w="9525">
            <a:noFill/>
            <a:miter lim="800000"/>
            <a:headEnd/>
            <a:tailEnd/>
          </a:ln>
        </p:spPr>
        <p:txBody>
          <a:bodyPr anchor="ctr"/>
          <a:lstStyle/>
          <a:p>
            <a:pPr algn="ctr"/>
            <a:r>
              <a:rPr kumimoji="0" lang="zh-TW" altLang="en-US" sz="2400">
                <a:solidFill>
                  <a:srgbClr val="604A7B"/>
                </a:solidFill>
                <a:ea typeface="微軟正黑體"/>
                <a:cs typeface="微軟正黑體"/>
              </a:rPr>
              <a:t>尚有文學社、棋藝社、</a:t>
            </a:r>
            <a:r>
              <a:rPr kumimoji="0" lang="en-US" altLang="zh-TW" sz="2400">
                <a:solidFill>
                  <a:srgbClr val="604A7B"/>
                </a:solidFill>
                <a:ea typeface="微軟正黑體"/>
                <a:cs typeface="微軟正黑體"/>
              </a:rPr>
              <a:t>POP</a:t>
            </a:r>
            <a:r>
              <a:rPr kumimoji="0" lang="zh-TW" altLang="en-US" sz="2400">
                <a:solidFill>
                  <a:srgbClr val="604A7B"/>
                </a:solidFill>
                <a:ea typeface="微軟正黑體"/>
                <a:cs typeface="微軟正黑體"/>
              </a:rPr>
              <a:t>海報字體社、管樂社、熱門音樂社</a:t>
            </a:r>
            <a:r>
              <a:rPr kumimoji="0" lang="en-US" altLang="zh-TW" sz="2400">
                <a:solidFill>
                  <a:srgbClr val="604A7B"/>
                </a:solidFill>
                <a:latin typeface="微軟正黑體"/>
                <a:ea typeface="微軟正黑體"/>
                <a:cs typeface="微軟正黑體"/>
              </a:rPr>
              <a:t>…</a:t>
            </a:r>
            <a:r>
              <a:rPr kumimoji="0" lang="zh-TW" altLang="en-US" sz="2400">
                <a:solidFill>
                  <a:srgbClr val="604A7B"/>
                </a:solidFill>
                <a:ea typeface="微軟正黑體"/>
                <a:cs typeface="微軟正黑體"/>
              </a:rPr>
              <a:t>等各式精彩社團。</a:t>
            </a:r>
          </a:p>
        </p:txBody>
      </p:sp>
      <p:sp>
        <p:nvSpPr>
          <p:cNvPr id="65543" name="標題 1"/>
          <p:cNvSpPr txBox="1">
            <a:spLocks/>
          </p:cNvSpPr>
          <p:nvPr/>
        </p:nvSpPr>
        <p:spPr bwMode="auto">
          <a:xfrm>
            <a:off x="611188" y="3284538"/>
            <a:ext cx="2557462" cy="568325"/>
          </a:xfrm>
          <a:prstGeom prst="rect">
            <a:avLst/>
          </a:prstGeom>
          <a:noFill/>
          <a:ln w="9525">
            <a:noFill/>
            <a:miter lim="800000"/>
            <a:headEnd/>
            <a:tailEnd/>
          </a:ln>
        </p:spPr>
        <p:txBody>
          <a:bodyPr anchor="ctr"/>
          <a:lstStyle/>
          <a:p>
            <a:pPr algn="ctr"/>
            <a:r>
              <a:rPr kumimoji="0" lang="zh-TW" altLang="en-US">
                <a:ea typeface="微軟正黑體"/>
                <a:cs typeface="微軟正黑體"/>
              </a:rPr>
              <a:t>桌球社</a:t>
            </a:r>
          </a:p>
        </p:txBody>
      </p:sp>
      <p:sp>
        <p:nvSpPr>
          <p:cNvPr id="65544" name="標題 1"/>
          <p:cNvSpPr txBox="1">
            <a:spLocks/>
          </p:cNvSpPr>
          <p:nvPr/>
        </p:nvSpPr>
        <p:spPr bwMode="auto">
          <a:xfrm>
            <a:off x="1000125" y="6146800"/>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熱舞社</a:t>
            </a:r>
          </a:p>
        </p:txBody>
      </p:sp>
      <p:sp>
        <p:nvSpPr>
          <p:cNvPr id="65545" name="標題 1"/>
          <p:cNvSpPr txBox="1">
            <a:spLocks/>
          </p:cNvSpPr>
          <p:nvPr/>
        </p:nvSpPr>
        <p:spPr bwMode="auto">
          <a:xfrm>
            <a:off x="4071938" y="4357688"/>
            <a:ext cx="2557462" cy="568325"/>
          </a:xfrm>
          <a:prstGeom prst="rect">
            <a:avLst/>
          </a:prstGeom>
          <a:noFill/>
          <a:ln w="9525">
            <a:noFill/>
            <a:miter lim="800000"/>
            <a:headEnd/>
            <a:tailEnd/>
          </a:ln>
        </p:spPr>
        <p:txBody>
          <a:bodyPr anchor="ctr"/>
          <a:lstStyle/>
          <a:p>
            <a:pPr algn="ctr"/>
            <a:r>
              <a:rPr kumimoji="0" lang="zh-TW" altLang="en-US">
                <a:ea typeface="微軟正黑體"/>
                <a:cs typeface="微軟正黑體"/>
              </a:rPr>
              <a:t>壘球社</a:t>
            </a:r>
          </a:p>
        </p:txBody>
      </p:sp>
      <p:sp>
        <p:nvSpPr>
          <p:cNvPr id="65546" name="標題 1"/>
          <p:cNvSpPr txBox="1">
            <a:spLocks/>
          </p:cNvSpPr>
          <p:nvPr/>
        </p:nvSpPr>
        <p:spPr bwMode="auto">
          <a:xfrm>
            <a:off x="6372225" y="3573463"/>
            <a:ext cx="2557463" cy="568325"/>
          </a:xfrm>
          <a:prstGeom prst="rect">
            <a:avLst/>
          </a:prstGeom>
          <a:noFill/>
          <a:ln w="9525">
            <a:noFill/>
            <a:miter lim="800000"/>
            <a:headEnd/>
            <a:tailEnd/>
          </a:ln>
        </p:spPr>
        <p:txBody>
          <a:bodyPr anchor="ctr"/>
          <a:lstStyle/>
          <a:p>
            <a:pPr algn="ctr"/>
            <a:r>
              <a:rPr kumimoji="0" lang="zh-TW" altLang="en-US">
                <a:ea typeface="微軟正黑體"/>
                <a:cs typeface="微軟正黑體"/>
              </a:rPr>
              <a:t>跆拳道社</a:t>
            </a:r>
          </a:p>
        </p:txBody>
      </p:sp>
      <p:sp>
        <p:nvSpPr>
          <p:cNvPr id="65547" name="Rectangle 12"/>
          <p:cNvSpPr>
            <a:spLocks/>
          </p:cNvSpPr>
          <p:nvPr/>
        </p:nvSpPr>
        <p:spPr bwMode="auto">
          <a:xfrm>
            <a:off x="323850" y="0"/>
            <a:ext cx="8229600" cy="69215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r>
              <a:rPr kumimoji="0" lang="zh-TW" altLang="en-US" sz="4400">
                <a:latin typeface="Calibri" pitchFamily="34" charset="0"/>
                <a:ea typeface="新細明體" charset="-12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a:xfrm>
            <a:off x="468313" y="0"/>
            <a:ext cx="8229600" cy="1143000"/>
          </a:xfrm>
        </p:spPr>
        <p:txBody>
          <a:bodyPr/>
          <a:lstStyle/>
          <a:p>
            <a:r>
              <a:rPr lang="zh-TW" altLang="en-US" sz="2800" smtClean="0">
                <a:solidFill>
                  <a:srgbClr val="CC0000"/>
                </a:solidFill>
                <a:ea typeface="典匠超明" pitchFamily="49" charset="-120"/>
              </a:rPr>
              <a:t>推動品德教育現況、特色</a:t>
            </a:r>
            <a:r>
              <a:rPr lang="zh-TW" altLang="en-US" smtClean="0"/>
              <a:t> </a:t>
            </a:r>
          </a:p>
        </p:txBody>
      </p:sp>
      <p:pic>
        <p:nvPicPr>
          <p:cNvPr id="67586" name="Picture 5" descr="DSCN2241"/>
          <p:cNvPicPr>
            <a:picLocks noChangeAspect="1" noChangeArrowheads="1"/>
          </p:cNvPicPr>
          <p:nvPr/>
        </p:nvPicPr>
        <p:blipFill>
          <a:blip r:embed="rId2"/>
          <a:srcRect/>
          <a:stretch>
            <a:fillRect/>
          </a:stretch>
        </p:blipFill>
        <p:spPr bwMode="auto">
          <a:xfrm>
            <a:off x="4643438" y="3284538"/>
            <a:ext cx="3384550" cy="2540000"/>
          </a:xfrm>
          <a:prstGeom prst="rect">
            <a:avLst/>
          </a:prstGeom>
          <a:noFill/>
          <a:ln w="9525">
            <a:noFill/>
            <a:miter lim="800000"/>
            <a:headEnd/>
            <a:tailEnd/>
          </a:ln>
        </p:spPr>
      </p:pic>
      <p:pic>
        <p:nvPicPr>
          <p:cNvPr id="67587" name="Picture 6" descr="DSCN2223"/>
          <p:cNvPicPr>
            <a:picLocks noChangeAspect="1" noChangeArrowheads="1"/>
          </p:cNvPicPr>
          <p:nvPr/>
        </p:nvPicPr>
        <p:blipFill>
          <a:blip r:embed="rId3"/>
          <a:srcRect/>
          <a:stretch>
            <a:fillRect/>
          </a:stretch>
        </p:blipFill>
        <p:spPr bwMode="auto">
          <a:xfrm>
            <a:off x="6156325" y="1557338"/>
            <a:ext cx="2771775" cy="2078037"/>
          </a:xfrm>
          <a:prstGeom prst="rect">
            <a:avLst/>
          </a:prstGeom>
          <a:noFill/>
          <a:ln w="9525">
            <a:noFill/>
            <a:miter lim="800000"/>
            <a:headEnd/>
            <a:tailEnd/>
          </a:ln>
        </p:spPr>
      </p:pic>
      <p:pic>
        <p:nvPicPr>
          <p:cNvPr id="67588" name="Picture 7" descr="DSCN2394"/>
          <p:cNvPicPr>
            <a:picLocks noChangeAspect="1" noChangeArrowheads="1"/>
          </p:cNvPicPr>
          <p:nvPr/>
        </p:nvPicPr>
        <p:blipFill>
          <a:blip r:embed="rId4"/>
          <a:srcRect/>
          <a:stretch>
            <a:fillRect/>
          </a:stretch>
        </p:blipFill>
        <p:spPr bwMode="auto">
          <a:xfrm>
            <a:off x="971550" y="3787775"/>
            <a:ext cx="3313113" cy="2484438"/>
          </a:xfrm>
          <a:prstGeom prst="rect">
            <a:avLst/>
          </a:prstGeom>
          <a:noFill/>
          <a:ln w="9525">
            <a:noFill/>
            <a:miter lim="800000"/>
            <a:headEnd/>
            <a:tailEnd/>
          </a:ln>
        </p:spPr>
      </p:pic>
      <p:pic>
        <p:nvPicPr>
          <p:cNvPr id="67589" name="Picture 8" descr="DSCN2397"/>
          <p:cNvPicPr>
            <a:picLocks noChangeAspect="1" noChangeArrowheads="1"/>
          </p:cNvPicPr>
          <p:nvPr/>
        </p:nvPicPr>
        <p:blipFill>
          <a:blip r:embed="rId5"/>
          <a:srcRect/>
          <a:stretch>
            <a:fillRect/>
          </a:stretch>
        </p:blipFill>
        <p:spPr bwMode="auto">
          <a:xfrm>
            <a:off x="3419475" y="1268413"/>
            <a:ext cx="2400300" cy="1800225"/>
          </a:xfrm>
          <a:prstGeom prst="rect">
            <a:avLst/>
          </a:prstGeom>
          <a:noFill/>
          <a:ln w="9525">
            <a:noFill/>
            <a:miter lim="800000"/>
            <a:headEnd/>
            <a:tailEnd/>
          </a:ln>
        </p:spPr>
      </p:pic>
      <p:sp>
        <p:nvSpPr>
          <p:cNvPr id="67590" name="Rectangle 10"/>
          <p:cNvSpPr>
            <a:spLocks/>
          </p:cNvSpPr>
          <p:nvPr/>
        </p:nvSpPr>
        <p:spPr bwMode="auto">
          <a:xfrm>
            <a:off x="4643438" y="5516563"/>
            <a:ext cx="4140200" cy="1143000"/>
          </a:xfrm>
          <a:prstGeom prst="rect">
            <a:avLst/>
          </a:prstGeom>
          <a:noFill/>
          <a:ln w="9525">
            <a:noFill/>
            <a:miter lim="800000"/>
            <a:headEnd/>
            <a:tailEnd/>
          </a:ln>
        </p:spPr>
        <p:txBody>
          <a:bodyPr anchor="ctr"/>
          <a:lstStyle/>
          <a:p>
            <a:pPr algn="ctr" eaLnBrk="0" hangingPunct="0"/>
            <a:r>
              <a:rPr kumimoji="0" lang="zh-TW" altLang="en-US">
                <a:solidFill>
                  <a:srgbClr val="CC0000"/>
                </a:solidFill>
                <a:latin typeface="Calibri" pitchFamily="34" charset="0"/>
              </a:rPr>
              <a:t>藝術與人文深耕計畫</a:t>
            </a:r>
            <a:r>
              <a:rPr kumimoji="0" lang="en-US" altLang="zh-TW">
                <a:solidFill>
                  <a:srgbClr val="CC0000"/>
                </a:solidFill>
                <a:latin typeface="Calibri" pitchFamily="34" charset="0"/>
              </a:rPr>
              <a:t>-</a:t>
            </a:r>
            <a:r>
              <a:rPr kumimoji="0" lang="zh-TW" altLang="en-US">
                <a:solidFill>
                  <a:srgbClr val="CC0000"/>
                </a:solidFill>
                <a:latin typeface="Calibri" pitchFamily="34" charset="0"/>
              </a:rPr>
              <a:t>月琴傳承</a:t>
            </a:r>
            <a:endParaRPr kumimoji="0" lang="zh-TW" altLang="en-US">
              <a:latin typeface="Calibri" pitchFamily="34" charset="0"/>
              <a:ea typeface="新細明體" charset="-120"/>
            </a:endParaRPr>
          </a:p>
        </p:txBody>
      </p:sp>
      <p:pic>
        <p:nvPicPr>
          <p:cNvPr id="67591" name="Picture 11" descr="DSCN2390"/>
          <p:cNvPicPr>
            <a:picLocks noChangeAspect="1" noChangeArrowheads="1"/>
          </p:cNvPicPr>
          <p:nvPr/>
        </p:nvPicPr>
        <p:blipFill>
          <a:blip r:embed="rId6"/>
          <a:srcRect/>
          <a:stretch>
            <a:fillRect/>
          </a:stretch>
        </p:blipFill>
        <p:spPr bwMode="auto">
          <a:xfrm>
            <a:off x="250825" y="1700213"/>
            <a:ext cx="3167063" cy="237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a:xfrm>
            <a:off x="468313" y="0"/>
            <a:ext cx="8229600" cy="1143000"/>
          </a:xfrm>
        </p:spPr>
        <p:txBody>
          <a:bodyPr/>
          <a:lstStyle/>
          <a:p>
            <a:r>
              <a:rPr lang="zh-TW" altLang="en-US" sz="2800" smtClean="0">
                <a:solidFill>
                  <a:srgbClr val="CC0000"/>
                </a:solidFill>
                <a:ea typeface="典匠超明" pitchFamily="49" charset="-120"/>
              </a:rPr>
              <a:t>推動品德教育現況、特色</a:t>
            </a:r>
            <a:r>
              <a:rPr lang="zh-TW" altLang="en-US" smtClean="0"/>
              <a:t> </a:t>
            </a:r>
          </a:p>
        </p:txBody>
      </p:sp>
      <p:sp>
        <p:nvSpPr>
          <p:cNvPr id="68610" name="Rectangle 4"/>
          <p:cNvSpPr>
            <a:spLocks/>
          </p:cNvSpPr>
          <p:nvPr/>
        </p:nvSpPr>
        <p:spPr bwMode="auto">
          <a:xfrm>
            <a:off x="5003800" y="5715000"/>
            <a:ext cx="4140200" cy="1143000"/>
          </a:xfrm>
          <a:prstGeom prst="rect">
            <a:avLst/>
          </a:prstGeom>
          <a:noFill/>
          <a:ln w="9525">
            <a:noFill/>
            <a:miter lim="800000"/>
            <a:headEnd/>
            <a:tailEnd/>
          </a:ln>
        </p:spPr>
        <p:txBody>
          <a:bodyPr anchor="ctr"/>
          <a:lstStyle/>
          <a:p>
            <a:pPr algn="ctr" eaLnBrk="0" hangingPunct="0"/>
            <a:r>
              <a:rPr kumimoji="0" lang="zh-TW" altLang="en-US">
                <a:solidFill>
                  <a:srgbClr val="CC0000"/>
                </a:solidFill>
                <a:latin typeface="Calibri" pitchFamily="34" charset="0"/>
              </a:rPr>
              <a:t>教育優先區</a:t>
            </a:r>
            <a:r>
              <a:rPr kumimoji="0" lang="en-US" altLang="zh-TW">
                <a:solidFill>
                  <a:srgbClr val="CC0000"/>
                </a:solidFill>
                <a:latin typeface="Calibri" pitchFamily="34" charset="0"/>
              </a:rPr>
              <a:t>-</a:t>
            </a:r>
            <a:br>
              <a:rPr kumimoji="0" lang="en-US" altLang="zh-TW">
                <a:solidFill>
                  <a:srgbClr val="CC0000"/>
                </a:solidFill>
                <a:latin typeface="Calibri" pitchFamily="34" charset="0"/>
              </a:rPr>
            </a:br>
            <a:r>
              <a:rPr kumimoji="0" lang="zh-TW" altLang="en-US">
                <a:solidFill>
                  <a:srgbClr val="CC0000"/>
                </a:solidFill>
                <a:latin typeface="Calibri" pitchFamily="34" charset="0"/>
              </a:rPr>
              <a:t>管樂、陶藝教學</a:t>
            </a:r>
            <a:endParaRPr kumimoji="0" lang="zh-TW" altLang="en-US">
              <a:latin typeface="Calibri" pitchFamily="34" charset="0"/>
              <a:ea typeface="新細明體" charset="-120"/>
            </a:endParaRPr>
          </a:p>
        </p:txBody>
      </p:sp>
      <p:pic>
        <p:nvPicPr>
          <p:cNvPr id="68611" name="Picture 5" descr="DSCN2721"/>
          <p:cNvPicPr>
            <a:picLocks noChangeAspect="1" noChangeArrowheads="1"/>
          </p:cNvPicPr>
          <p:nvPr/>
        </p:nvPicPr>
        <p:blipFill>
          <a:blip r:embed="rId2"/>
          <a:srcRect/>
          <a:stretch>
            <a:fillRect/>
          </a:stretch>
        </p:blipFill>
        <p:spPr bwMode="auto">
          <a:xfrm>
            <a:off x="900113" y="1700213"/>
            <a:ext cx="2952750" cy="2214562"/>
          </a:xfrm>
          <a:prstGeom prst="rect">
            <a:avLst/>
          </a:prstGeom>
          <a:noFill/>
          <a:ln w="9525">
            <a:noFill/>
            <a:miter lim="800000"/>
            <a:headEnd/>
            <a:tailEnd/>
          </a:ln>
        </p:spPr>
      </p:pic>
      <p:pic>
        <p:nvPicPr>
          <p:cNvPr id="68612" name="Picture 6" descr="DSCN2040"/>
          <p:cNvPicPr>
            <a:picLocks noChangeAspect="1" noChangeArrowheads="1"/>
          </p:cNvPicPr>
          <p:nvPr/>
        </p:nvPicPr>
        <p:blipFill>
          <a:blip r:embed="rId3"/>
          <a:srcRect/>
          <a:stretch>
            <a:fillRect/>
          </a:stretch>
        </p:blipFill>
        <p:spPr bwMode="auto">
          <a:xfrm>
            <a:off x="250825" y="4149725"/>
            <a:ext cx="3241675" cy="2432050"/>
          </a:xfrm>
          <a:prstGeom prst="rect">
            <a:avLst/>
          </a:prstGeom>
          <a:noFill/>
          <a:ln w="9525">
            <a:noFill/>
            <a:miter lim="800000"/>
            <a:headEnd/>
            <a:tailEnd/>
          </a:ln>
        </p:spPr>
      </p:pic>
      <p:pic>
        <p:nvPicPr>
          <p:cNvPr id="68613" name="Picture 7" descr="陶藝5"/>
          <p:cNvPicPr>
            <a:picLocks noChangeAspect="1" noChangeArrowheads="1"/>
          </p:cNvPicPr>
          <p:nvPr/>
        </p:nvPicPr>
        <p:blipFill>
          <a:blip r:embed="rId4"/>
          <a:srcRect/>
          <a:stretch>
            <a:fillRect/>
          </a:stretch>
        </p:blipFill>
        <p:spPr bwMode="auto">
          <a:xfrm>
            <a:off x="5003800" y="1628775"/>
            <a:ext cx="3311525" cy="2484438"/>
          </a:xfrm>
          <a:prstGeom prst="rect">
            <a:avLst/>
          </a:prstGeom>
          <a:noFill/>
          <a:ln w="9525">
            <a:noFill/>
            <a:miter lim="800000"/>
            <a:headEnd/>
            <a:tailEnd/>
          </a:ln>
        </p:spPr>
      </p:pic>
      <p:pic>
        <p:nvPicPr>
          <p:cNvPr id="68614" name="Picture 8" descr="管樂隊4"/>
          <p:cNvPicPr>
            <a:picLocks noChangeAspect="1" noChangeArrowheads="1"/>
          </p:cNvPicPr>
          <p:nvPr/>
        </p:nvPicPr>
        <p:blipFill>
          <a:blip r:embed="rId5"/>
          <a:srcRect/>
          <a:stretch>
            <a:fillRect/>
          </a:stretch>
        </p:blipFill>
        <p:spPr bwMode="auto">
          <a:xfrm>
            <a:off x="2195513" y="3284538"/>
            <a:ext cx="2016125" cy="1512887"/>
          </a:xfrm>
          <a:prstGeom prst="rect">
            <a:avLst/>
          </a:prstGeom>
          <a:noFill/>
          <a:ln w="9525">
            <a:noFill/>
            <a:miter lim="800000"/>
            <a:headEnd/>
            <a:tailEnd/>
          </a:ln>
        </p:spPr>
      </p:pic>
      <p:pic>
        <p:nvPicPr>
          <p:cNvPr id="68615" name="Picture 9" descr="陶藝2"/>
          <p:cNvPicPr>
            <a:picLocks noChangeAspect="1" noChangeArrowheads="1"/>
          </p:cNvPicPr>
          <p:nvPr/>
        </p:nvPicPr>
        <p:blipFill>
          <a:blip r:embed="rId6"/>
          <a:srcRect/>
          <a:stretch>
            <a:fillRect/>
          </a:stretch>
        </p:blipFill>
        <p:spPr bwMode="auto">
          <a:xfrm>
            <a:off x="6011863" y="3789363"/>
            <a:ext cx="2916237" cy="1946275"/>
          </a:xfrm>
          <a:prstGeom prst="rect">
            <a:avLst/>
          </a:prstGeom>
          <a:noFill/>
          <a:ln w="9525">
            <a:noFill/>
            <a:miter lim="800000"/>
            <a:headEnd/>
            <a:tailEnd/>
          </a:ln>
        </p:spPr>
      </p:pic>
      <p:pic>
        <p:nvPicPr>
          <p:cNvPr id="68616" name="Picture 10" descr="陶藝4"/>
          <p:cNvPicPr>
            <a:picLocks noChangeAspect="1" noChangeArrowheads="1"/>
          </p:cNvPicPr>
          <p:nvPr/>
        </p:nvPicPr>
        <p:blipFill>
          <a:blip r:embed="rId7"/>
          <a:srcRect/>
          <a:stretch>
            <a:fillRect/>
          </a:stretch>
        </p:blipFill>
        <p:spPr bwMode="auto">
          <a:xfrm>
            <a:off x="3779838" y="4724400"/>
            <a:ext cx="2160587" cy="14430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a:xfrm>
            <a:off x="468313" y="0"/>
            <a:ext cx="8229600" cy="1143000"/>
          </a:xfrm>
        </p:spPr>
        <p:txBody>
          <a:bodyPr/>
          <a:lstStyle/>
          <a:p>
            <a:r>
              <a:rPr lang="zh-TW" altLang="en-US" sz="2800" smtClean="0">
                <a:solidFill>
                  <a:srgbClr val="CC0000"/>
                </a:solidFill>
                <a:ea typeface="典匠超明" pitchFamily="49" charset="-120"/>
              </a:rPr>
              <a:t>推動品德教育現況、特色</a:t>
            </a:r>
          </a:p>
        </p:txBody>
      </p:sp>
      <p:sp>
        <p:nvSpPr>
          <p:cNvPr id="69634" name="Rectangle 4"/>
          <p:cNvSpPr>
            <a:spLocks/>
          </p:cNvSpPr>
          <p:nvPr/>
        </p:nvSpPr>
        <p:spPr bwMode="auto">
          <a:xfrm>
            <a:off x="4643438" y="5715000"/>
            <a:ext cx="4140200" cy="1143000"/>
          </a:xfrm>
          <a:prstGeom prst="rect">
            <a:avLst/>
          </a:prstGeom>
          <a:noFill/>
          <a:ln w="9525">
            <a:noFill/>
            <a:miter lim="800000"/>
            <a:headEnd/>
            <a:tailEnd/>
          </a:ln>
        </p:spPr>
        <p:txBody>
          <a:bodyPr anchor="ctr"/>
          <a:lstStyle/>
          <a:p>
            <a:pPr algn="ctr" eaLnBrk="0" hangingPunct="0"/>
            <a:r>
              <a:rPr kumimoji="0" lang="zh-TW" altLang="en-US">
                <a:solidFill>
                  <a:srgbClr val="CC0000"/>
                </a:solidFill>
                <a:latin typeface="Calibri" pitchFamily="34" charset="0"/>
              </a:rPr>
              <a:t>悠遊半島單車自由行</a:t>
            </a:r>
            <a:endParaRPr kumimoji="0" lang="en-US" altLang="zh-TW">
              <a:solidFill>
                <a:srgbClr val="CC0000"/>
              </a:solidFill>
              <a:latin typeface="Calibri" pitchFamily="34" charset="0"/>
            </a:endParaRPr>
          </a:p>
        </p:txBody>
      </p:sp>
      <p:pic>
        <p:nvPicPr>
          <p:cNvPr id="69635" name="Picture 5" descr="P1230927"/>
          <p:cNvPicPr>
            <a:picLocks noChangeAspect="1" noChangeArrowheads="1"/>
          </p:cNvPicPr>
          <p:nvPr/>
        </p:nvPicPr>
        <p:blipFill>
          <a:blip r:embed="rId2"/>
          <a:srcRect/>
          <a:stretch>
            <a:fillRect/>
          </a:stretch>
        </p:blipFill>
        <p:spPr bwMode="auto">
          <a:xfrm>
            <a:off x="468313" y="1557338"/>
            <a:ext cx="4067175" cy="3049587"/>
          </a:xfrm>
          <a:prstGeom prst="rect">
            <a:avLst/>
          </a:prstGeom>
          <a:noFill/>
          <a:ln w="9525">
            <a:noFill/>
            <a:miter lim="800000"/>
            <a:headEnd/>
            <a:tailEnd/>
          </a:ln>
        </p:spPr>
      </p:pic>
      <p:pic>
        <p:nvPicPr>
          <p:cNvPr id="69636" name="Picture 6" descr="DSC_0279"/>
          <p:cNvPicPr>
            <a:picLocks noChangeAspect="1" noChangeArrowheads="1"/>
          </p:cNvPicPr>
          <p:nvPr>
            <p:ph type="body" idx="1"/>
          </p:nvPr>
        </p:nvPicPr>
        <p:blipFill>
          <a:blip r:embed="rId3"/>
          <a:srcRect/>
          <a:stretch>
            <a:fillRect/>
          </a:stretch>
        </p:blipFill>
        <p:spPr>
          <a:xfrm>
            <a:off x="5364163" y="1700213"/>
            <a:ext cx="3249612" cy="2160587"/>
          </a:xfrm>
        </p:spPr>
      </p:pic>
      <p:pic>
        <p:nvPicPr>
          <p:cNvPr id="69637" name="Picture 7" descr="DSCF2293"/>
          <p:cNvPicPr>
            <a:picLocks noChangeAspect="1" noChangeArrowheads="1"/>
          </p:cNvPicPr>
          <p:nvPr/>
        </p:nvPicPr>
        <p:blipFill>
          <a:blip r:embed="rId4"/>
          <a:srcRect/>
          <a:stretch>
            <a:fillRect/>
          </a:stretch>
        </p:blipFill>
        <p:spPr bwMode="auto">
          <a:xfrm>
            <a:off x="3563938" y="3716338"/>
            <a:ext cx="2916237" cy="2178050"/>
          </a:xfrm>
          <a:prstGeom prst="rect">
            <a:avLst/>
          </a:prstGeom>
          <a:noFill/>
          <a:ln w="9525">
            <a:noFill/>
            <a:miter lim="800000"/>
            <a:headEnd/>
            <a:tailEnd/>
          </a:ln>
        </p:spPr>
      </p:pic>
      <p:pic>
        <p:nvPicPr>
          <p:cNvPr id="69638" name="Picture 8" descr="DSC_0599"/>
          <p:cNvPicPr>
            <a:picLocks noChangeAspect="1" noChangeArrowheads="1"/>
          </p:cNvPicPr>
          <p:nvPr/>
        </p:nvPicPr>
        <p:blipFill>
          <a:blip r:embed="rId5"/>
          <a:srcRect/>
          <a:stretch>
            <a:fillRect/>
          </a:stretch>
        </p:blipFill>
        <p:spPr bwMode="auto">
          <a:xfrm>
            <a:off x="1258888" y="5013325"/>
            <a:ext cx="2411412" cy="1604963"/>
          </a:xfrm>
          <a:prstGeom prst="rect">
            <a:avLst/>
          </a:prstGeom>
          <a:noFill/>
          <a:ln w="9525">
            <a:noFill/>
            <a:miter lim="800000"/>
            <a:headEnd/>
            <a:tailEnd/>
          </a:ln>
        </p:spPr>
      </p:pic>
      <p:pic>
        <p:nvPicPr>
          <p:cNvPr id="69639" name="Picture 9" descr="DSC_0587"/>
          <p:cNvPicPr>
            <a:picLocks noChangeAspect="1" noChangeArrowheads="1"/>
          </p:cNvPicPr>
          <p:nvPr/>
        </p:nvPicPr>
        <p:blipFill>
          <a:blip r:embed="rId6"/>
          <a:srcRect/>
          <a:stretch>
            <a:fillRect/>
          </a:stretch>
        </p:blipFill>
        <p:spPr bwMode="auto">
          <a:xfrm>
            <a:off x="6588125" y="4149725"/>
            <a:ext cx="2338388" cy="15541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a:xfrm>
            <a:off x="468313" y="0"/>
            <a:ext cx="8229600" cy="1143000"/>
          </a:xfrm>
        </p:spPr>
        <p:txBody>
          <a:bodyPr/>
          <a:lstStyle/>
          <a:p>
            <a:r>
              <a:rPr lang="zh-TW" altLang="en-US" sz="2400" smtClean="0">
                <a:solidFill>
                  <a:srgbClr val="CC0000"/>
                </a:solidFill>
                <a:ea typeface="典匠超明" pitchFamily="49" charset="-120"/>
              </a:rPr>
              <a:t>推動品德教育現況、特色</a:t>
            </a:r>
          </a:p>
        </p:txBody>
      </p:sp>
      <p:sp>
        <p:nvSpPr>
          <p:cNvPr id="70658" name="Rectangle 3"/>
          <p:cNvSpPr>
            <a:spLocks noGrp="1"/>
          </p:cNvSpPr>
          <p:nvPr>
            <p:ph type="body" sz="half" idx="1"/>
          </p:nvPr>
        </p:nvSpPr>
        <p:spPr>
          <a:xfrm>
            <a:off x="250825" y="1557338"/>
            <a:ext cx="8405813" cy="4113212"/>
          </a:xfrm>
        </p:spPr>
        <p:txBody>
          <a:bodyPr/>
          <a:lstStyle/>
          <a:p>
            <a:pPr>
              <a:buFont typeface="Arial" charset="0"/>
              <a:buNone/>
            </a:pPr>
            <a:r>
              <a:rPr lang="zh-TW" altLang="en-US" sz="2400" smtClean="0">
                <a:ea typeface="標楷體" pitchFamily="65" charset="-120"/>
              </a:rPr>
              <a:t>             </a:t>
            </a:r>
            <a:r>
              <a:rPr lang="zh-TW" altLang="en-US" sz="2000" smtClean="0">
                <a:latin typeface="典匠超明" pitchFamily="49" charset="-120"/>
                <a:ea typeface="典匠超明" pitchFamily="49" charset="-120"/>
              </a:rPr>
              <a:t>於假期期間邀集本校藝術師資與學生團隊再利用校內閒置桌椅及其他材料進行藝術表演空間再造，也讓社區居民有休憩活動的空間，並試圖使校園成為公共藝術的社區庭院。 </a:t>
            </a:r>
          </a:p>
          <a:p>
            <a:pPr lvl="2"/>
            <a:endParaRPr lang="zh-TW" altLang="en-US" sz="2000" smtClean="0">
              <a:latin typeface="典匠超明" pitchFamily="49" charset="-120"/>
              <a:ea typeface="典匠超明" pitchFamily="49" charset="-120"/>
            </a:endParaRPr>
          </a:p>
        </p:txBody>
      </p:sp>
      <p:pic>
        <p:nvPicPr>
          <p:cNvPr id="70659" name="Picture 4" descr="DSCN2793"/>
          <p:cNvPicPr>
            <a:picLocks noChangeAspect="1" noChangeArrowheads="1"/>
          </p:cNvPicPr>
          <p:nvPr/>
        </p:nvPicPr>
        <p:blipFill>
          <a:blip r:embed="rId2">
            <a:lum contrast="20000"/>
          </a:blip>
          <a:srcRect/>
          <a:stretch>
            <a:fillRect/>
          </a:stretch>
        </p:blipFill>
        <p:spPr bwMode="auto">
          <a:xfrm>
            <a:off x="6532563" y="3213100"/>
            <a:ext cx="2432050" cy="3243263"/>
          </a:xfrm>
          <a:prstGeom prst="rect">
            <a:avLst/>
          </a:prstGeom>
          <a:noFill/>
          <a:ln w="9525">
            <a:noFill/>
            <a:miter lim="800000"/>
            <a:headEnd/>
            <a:tailEnd/>
          </a:ln>
        </p:spPr>
      </p:pic>
      <p:pic>
        <p:nvPicPr>
          <p:cNvPr id="70660" name="Picture 6" descr="DSCN2786"/>
          <p:cNvPicPr>
            <a:picLocks noChangeAspect="1" noChangeArrowheads="1"/>
          </p:cNvPicPr>
          <p:nvPr/>
        </p:nvPicPr>
        <p:blipFill>
          <a:blip r:embed="rId3">
            <a:lum contrast="30000"/>
          </a:blip>
          <a:srcRect/>
          <a:stretch>
            <a:fillRect/>
          </a:stretch>
        </p:blipFill>
        <p:spPr bwMode="auto">
          <a:xfrm>
            <a:off x="395288" y="2708275"/>
            <a:ext cx="2016125" cy="1512888"/>
          </a:xfrm>
          <a:prstGeom prst="rect">
            <a:avLst/>
          </a:prstGeom>
          <a:noFill/>
          <a:ln w="9525">
            <a:noFill/>
            <a:miter lim="800000"/>
            <a:headEnd/>
            <a:tailEnd/>
          </a:ln>
        </p:spPr>
      </p:pic>
      <p:pic>
        <p:nvPicPr>
          <p:cNvPr id="70661" name="Picture 7" descr="DSCN2794"/>
          <p:cNvPicPr>
            <a:picLocks noChangeAspect="1" noChangeArrowheads="1"/>
          </p:cNvPicPr>
          <p:nvPr/>
        </p:nvPicPr>
        <p:blipFill>
          <a:blip r:embed="rId4">
            <a:lum contrast="20000"/>
          </a:blip>
          <a:srcRect/>
          <a:stretch>
            <a:fillRect/>
          </a:stretch>
        </p:blipFill>
        <p:spPr bwMode="auto">
          <a:xfrm>
            <a:off x="539750" y="4437063"/>
            <a:ext cx="2400300" cy="1800225"/>
          </a:xfrm>
          <a:prstGeom prst="rect">
            <a:avLst/>
          </a:prstGeom>
          <a:noFill/>
          <a:ln w="9525">
            <a:noFill/>
            <a:miter lim="800000"/>
            <a:headEnd/>
            <a:tailEnd/>
          </a:ln>
        </p:spPr>
      </p:pic>
      <p:pic>
        <p:nvPicPr>
          <p:cNvPr id="70662" name="Picture 8" descr="R0015015"/>
          <p:cNvPicPr>
            <a:picLocks noChangeAspect="1" noChangeArrowheads="1"/>
          </p:cNvPicPr>
          <p:nvPr/>
        </p:nvPicPr>
        <p:blipFill>
          <a:blip r:embed="rId5"/>
          <a:srcRect/>
          <a:stretch>
            <a:fillRect/>
          </a:stretch>
        </p:blipFill>
        <p:spPr bwMode="auto">
          <a:xfrm>
            <a:off x="2195513" y="3068638"/>
            <a:ext cx="2374900" cy="1781175"/>
          </a:xfrm>
          <a:prstGeom prst="rect">
            <a:avLst/>
          </a:prstGeom>
          <a:noFill/>
          <a:ln w="9525">
            <a:noFill/>
            <a:miter lim="800000"/>
            <a:headEnd/>
            <a:tailEnd/>
          </a:ln>
        </p:spPr>
      </p:pic>
      <p:pic>
        <p:nvPicPr>
          <p:cNvPr id="70663" name="Picture 9" descr="DSC02412"/>
          <p:cNvPicPr>
            <a:picLocks noChangeAspect="1" noChangeArrowheads="1"/>
          </p:cNvPicPr>
          <p:nvPr/>
        </p:nvPicPr>
        <p:blipFill>
          <a:blip r:embed="rId6"/>
          <a:srcRect/>
          <a:stretch>
            <a:fillRect/>
          </a:stretch>
        </p:blipFill>
        <p:spPr bwMode="auto">
          <a:xfrm>
            <a:off x="5003800" y="2492375"/>
            <a:ext cx="2590800" cy="1727200"/>
          </a:xfrm>
          <a:prstGeom prst="rect">
            <a:avLst/>
          </a:prstGeom>
          <a:noFill/>
          <a:ln w="9525">
            <a:noFill/>
            <a:miter lim="800000"/>
            <a:headEnd/>
            <a:tailEnd/>
          </a:ln>
        </p:spPr>
      </p:pic>
      <p:pic>
        <p:nvPicPr>
          <p:cNvPr id="70664" name="Picture 10" descr="R0014795_調整大小 "/>
          <p:cNvPicPr>
            <a:picLocks noChangeAspect="1" noChangeArrowheads="1"/>
          </p:cNvPicPr>
          <p:nvPr/>
        </p:nvPicPr>
        <p:blipFill>
          <a:blip r:embed="rId7"/>
          <a:srcRect/>
          <a:stretch>
            <a:fillRect/>
          </a:stretch>
        </p:blipFill>
        <p:spPr bwMode="auto">
          <a:xfrm>
            <a:off x="3348038" y="4581525"/>
            <a:ext cx="2665412"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標題 1"/>
          <p:cNvSpPr>
            <a:spLocks noGrp="1"/>
          </p:cNvSpPr>
          <p:nvPr>
            <p:ph type="title"/>
          </p:nvPr>
        </p:nvSpPr>
        <p:spPr>
          <a:xfrm>
            <a:off x="2214563" y="0"/>
            <a:ext cx="5257800" cy="796925"/>
          </a:xfrm>
          <a:solidFill>
            <a:srgbClr val="FFFF99"/>
          </a:solidFill>
        </p:spPr>
        <p:txBody>
          <a:bodyPr/>
          <a:lstStyle/>
          <a:p>
            <a:pPr eaLnBrk="1" hangingPunct="1"/>
            <a:r>
              <a:rPr lang="zh-TW" altLang="en-US" sz="2000" smtClean="0">
                <a:latin typeface="典匠超明" pitchFamily="49" charset="-120"/>
                <a:ea typeface="典匠超明" pitchFamily="49" charset="-120"/>
              </a:rPr>
              <a:t>積極宣導與輔導</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平日建立學生遵守規則觀念</a:t>
            </a:r>
          </a:p>
        </p:txBody>
      </p:sp>
      <p:grpSp>
        <p:nvGrpSpPr>
          <p:cNvPr id="71682" name="群組 24"/>
          <p:cNvGrpSpPr>
            <a:grpSpLocks/>
          </p:cNvGrpSpPr>
          <p:nvPr/>
        </p:nvGrpSpPr>
        <p:grpSpPr bwMode="auto">
          <a:xfrm>
            <a:off x="285750" y="928688"/>
            <a:ext cx="3041650" cy="2500312"/>
            <a:chOff x="285720" y="714356"/>
            <a:chExt cx="3041268" cy="2500330"/>
          </a:xfrm>
        </p:grpSpPr>
        <p:pic>
          <p:nvPicPr>
            <p:cNvPr id="71698" name="Picture 2" descr="D:\校務行政\97學年上\活動照片\校務行政\上學\DSCF1122.jpg"/>
            <p:cNvPicPr>
              <a:picLocks noChangeAspect="1" noChangeArrowheads="1"/>
            </p:cNvPicPr>
            <p:nvPr/>
          </p:nvPicPr>
          <p:blipFill>
            <a:blip r:embed="rId3"/>
            <a:srcRect/>
            <a:stretch>
              <a:fillRect/>
            </a:stretch>
          </p:blipFill>
          <p:spPr bwMode="auto">
            <a:xfrm>
              <a:off x="285720" y="714356"/>
              <a:ext cx="3041268" cy="2027512"/>
            </a:xfrm>
            <a:prstGeom prst="rect">
              <a:avLst/>
            </a:prstGeom>
            <a:noFill/>
            <a:ln w="9525">
              <a:noFill/>
              <a:miter lim="800000"/>
              <a:headEnd/>
              <a:tailEnd/>
            </a:ln>
          </p:spPr>
        </p:pic>
        <p:sp>
          <p:nvSpPr>
            <p:cNvPr id="71699" name="標題 1"/>
            <p:cNvSpPr txBox="1">
              <a:spLocks/>
            </p:cNvSpPr>
            <p:nvPr/>
          </p:nvSpPr>
          <p:spPr bwMode="auto">
            <a:xfrm>
              <a:off x="512704" y="2646357"/>
              <a:ext cx="2557141" cy="568329"/>
            </a:xfrm>
            <a:prstGeom prst="rect">
              <a:avLst/>
            </a:prstGeom>
            <a:noFill/>
            <a:ln w="9525">
              <a:noFill/>
              <a:miter lim="800000"/>
              <a:headEnd/>
              <a:tailEnd/>
            </a:ln>
          </p:spPr>
          <p:txBody>
            <a:bodyPr anchor="ctr"/>
            <a:lstStyle/>
            <a:p>
              <a:pPr algn="ctr"/>
              <a:r>
                <a:rPr kumimoji="0" lang="zh-TW" altLang="en-US" b="1">
                  <a:ea typeface="微軟正黑體"/>
                  <a:cs typeface="微軟正黑體"/>
                </a:rPr>
                <a:t>學生上放學井然有序</a:t>
              </a:r>
            </a:p>
          </p:txBody>
        </p:sp>
      </p:grpSp>
      <p:grpSp>
        <p:nvGrpSpPr>
          <p:cNvPr id="71683" name="群組 11"/>
          <p:cNvGrpSpPr>
            <a:grpSpLocks/>
          </p:cNvGrpSpPr>
          <p:nvPr/>
        </p:nvGrpSpPr>
        <p:grpSpPr bwMode="auto">
          <a:xfrm>
            <a:off x="6143625" y="1000125"/>
            <a:ext cx="2714625" cy="2428875"/>
            <a:chOff x="4143372" y="1357298"/>
            <a:chExt cx="2714644" cy="2428892"/>
          </a:xfrm>
        </p:grpSpPr>
        <p:pic>
          <p:nvPicPr>
            <p:cNvPr id="71696" name="Picture 4" descr="D:\校務行政\97學年上\活動照片\校務行政\秋龍宣導\DSCN0379.jpg"/>
            <p:cNvPicPr>
              <a:picLocks noChangeAspect="1" noChangeArrowheads="1"/>
            </p:cNvPicPr>
            <p:nvPr/>
          </p:nvPicPr>
          <p:blipFill>
            <a:blip r:embed="rId4"/>
            <a:srcRect/>
            <a:stretch>
              <a:fillRect/>
            </a:stretch>
          </p:blipFill>
          <p:spPr bwMode="auto">
            <a:xfrm>
              <a:off x="4286248" y="1357298"/>
              <a:ext cx="2428892" cy="1821875"/>
            </a:xfrm>
            <a:prstGeom prst="rect">
              <a:avLst/>
            </a:prstGeom>
            <a:noFill/>
            <a:ln w="9525">
              <a:noFill/>
              <a:miter lim="800000"/>
              <a:headEnd/>
              <a:tailEnd/>
            </a:ln>
          </p:spPr>
        </p:pic>
        <p:sp>
          <p:nvSpPr>
            <p:cNvPr id="71697" name="標題 1"/>
            <p:cNvSpPr txBox="1">
              <a:spLocks/>
            </p:cNvSpPr>
            <p:nvPr/>
          </p:nvSpPr>
          <p:spPr bwMode="auto">
            <a:xfrm>
              <a:off x="4143372" y="3071810"/>
              <a:ext cx="2714644" cy="714380"/>
            </a:xfrm>
            <a:prstGeom prst="rect">
              <a:avLst/>
            </a:prstGeom>
            <a:noFill/>
            <a:ln w="9525">
              <a:noFill/>
              <a:miter lim="800000"/>
              <a:headEnd/>
              <a:tailEnd/>
            </a:ln>
          </p:spPr>
          <p:txBody>
            <a:bodyPr anchor="ctr"/>
            <a:lstStyle/>
            <a:p>
              <a:pPr algn="ctr"/>
              <a:r>
                <a:rPr kumimoji="0" lang="zh-TW" altLang="en-US" b="1">
                  <a:ea typeface="微軟正黑體"/>
                  <a:cs typeface="微軟正黑體"/>
                </a:rPr>
                <a:t>菸害毒品防治宣導</a:t>
              </a:r>
            </a:p>
          </p:txBody>
        </p:sp>
      </p:grpSp>
      <p:grpSp>
        <p:nvGrpSpPr>
          <p:cNvPr id="71684" name="群組 14"/>
          <p:cNvGrpSpPr>
            <a:grpSpLocks/>
          </p:cNvGrpSpPr>
          <p:nvPr/>
        </p:nvGrpSpPr>
        <p:grpSpPr bwMode="auto">
          <a:xfrm>
            <a:off x="3214688" y="1785938"/>
            <a:ext cx="3071812" cy="2139950"/>
            <a:chOff x="428596" y="4286256"/>
            <a:chExt cx="3071834" cy="2139893"/>
          </a:xfrm>
        </p:grpSpPr>
        <p:pic>
          <p:nvPicPr>
            <p:cNvPr id="71694" name="Picture 5" descr="D:\校務行政\97學年上\活動照片\校務行政\交通安全訓練\DSCF0247.jpg"/>
            <p:cNvPicPr>
              <a:picLocks noChangeAspect="1" noChangeArrowheads="1"/>
            </p:cNvPicPr>
            <p:nvPr/>
          </p:nvPicPr>
          <p:blipFill>
            <a:blip r:embed="rId5"/>
            <a:srcRect/>
            <a:stretch>
              <a:fillRect/>
            </a:stretch>
          </p:blipFill>
          <p:spPr bwMode="auto">
            <a:xfrm>
              <a:off x="714348" y="4286256"/>
              <a:ext cx="2500330" cy="1666887"/>
            </a:xfrm>
            <a:prstGeom prst="rect">
              <a:avLst/>
            </a:prstGeom>
            <a:noFill/>
            <a:ln w="9525">
              <a:noFill/>
              <a:miter lim="800000"/>
              <a:headEnd/>
              <a:tailEnd/>
            </a:ln>
          </p:spPr>
        </p:pic>
        <p:sp>
          <p:nvSpPr>
            <p:cNvPr id="71695" name="標題 1"/>
            <p:cNvSpPr txBox="1">
              <a:spLocks/>
            </p:cNvSpPr>
            <p:nvPr/>
          </p:nvSpPr>
          <p:spPr bwMode="auto">
            <a:xfrm>
              <a:off x="428596" y="5857839"/>
              <a:ext cx="3071834" cy="568310"/>
            </a:xfrm>
            <a:prstGeom prst="rect">
              <a:avLst/>
            </a:prstGeom>
            <a:noFill/>
            <a:ln w="9525">
              <a:noFill/>
              <a:miter lim="800000"/>
              <a:headEnd/>
              <a:tailEnd/>
            </a:ln>
          </p:spPr>
          <p:txBody>
            <a:bodyPr anchor="ctr"/>
            <a:lstStyle/>
            <a:p>
              <a:pPr algn="ctr"/>
              <a:r>
                <a:rPr kumimoji="0" lang="zh-TW" altLang="en-US" b="1">
                  <a:ea typeface="微軟正黑體"/>
                  <a:cs typeface="微軟正黑體"/>
                </a:rPr>
                <a:t>導護工作維護師生安全</a:t>
              </a:r>
            </a:p>
          </p:txBody>
        </p:sp>
      </p:grpSp>
      <p:grpSp>
        <p:nvGrpSpPr>
          <p:cNvPr id="71685" name="群組 17"/>
          <p:cNvGrpSpPr>
            <a:grpSpLocks/>
          </p:cNvGrpSpPr>
          <p:nvPr/>
        </p:nvGrpSpPr>
        <p:grpSpPr bwMode="auto">
          <a:xfrm>
            <a:off x="428625" y="3929063"/>
            <a:ext cx="2865438" cy="2425700"/>
            <a:chOff x="357158" y="3571876"/>
            <a:chExt cx="2865425" cy="2425645"/>
          </a:xfrm>
        </p:grpSpPr>
        <p:pic>
          <p:nvPicPr>
            <p:cNvPr id="71692" name="Picture 6" descr="D:\校務行政\97學年上\活動照片\校務行政\訓導處\DSC_0174.JPG"/>
            <p:cNvPicPr>
              <a:picLocks noChangeAspect="1" noChangeArrowheads="1"/>
            </p:cNvPicPr>
            <p:nvPr/>
          </p:nvPicPr>
          <p:blipFill>
            <a:blip r:embed="rId6"/>
            <a:srcRect/>
            <a:stretch>
              <a:fillRect/>
            </a:stretch>
          </p:blipFill>
          <p:spPr bwMode="auto">
            <a:xfrm>
              <a:off x="357158" y="3571876"/>
              <a:ext cx="2865425" cy="1904992"/>
            </a:xfrm>
            <a:prstGeom prst="rect">
              <a:avLst/>
            </a:prstGeom>
            <a:noFill/>
            <a:ln w="9525">
              <a:noFill/>
              <a:miter lim="800000"/>
              <a:headEnd/>
              <a:tailEnd/>
            </a:ln>
          </p:spPr>
        </p:pic>
        <p:sp>
          <p:nvSpPr>
            <p:cNvPr id="71693" name="標題 1"/>
            <p:cNvSpPr txBox="1">
              <a:spLocks/>
            </p:cNvSpPr>
            <p:nvPr/>
          </p:nvSpPr>
          <p:spPr bwMode="auto">
            <a:xfrm>
              <a:off x="500032" y="5429209"/>
              <a:ext cx="2557451" cy="568312"/>
            </a:xfrm>
            <a:prstGeom prst="rect">
              <a:avLst/>
            </a:prstGeom>
            <a:noFill/>
            <a:ln w="9525">
              <a:noFill/>
              <a:miter lim="800000"/>
              <a:headEnd/>
              <a:tailEnd/>
            </a:ln>
          </p:spPr>
          <p:txBody>
            <a:bodyPr anchor="ctr"/>
            <a:lstStyle/>
            <a:p>
              <a:pPr algn="ctr"/>
              <a:r>
                <a:rPr kumimoji="0" lang="zh-TW" altLang="en-US" b="1">
                  <a:ea typeface="微軟正黑體"/>
                  <a:cs typeface="微軟正黑體"/>
                </a:rPr>
                <a:t>集會時宣導與頒獎</a:t>
              </a:r>
            </a:p>
          </p:txBody>
        </p:sp>
      </p:grpSp>
      <p:grpSp>
        <p:nvGrpSpPr>
          <p:cNvPr id="71686" name="群組 20"/>
          <p:cNvGrpSpPr>
            <a:grpSpLocks/>
          </p:cNvGrpSpPr>
          <p:nvPr/>
        </p:nvGrpSpPr>
        <p:grpSpPr bwMode="auto">
          <a:xfrm>
            <a:off x="6143625" y="3857625"/>
            <a:ext cx="2557463" cy="2282825"/>
            <a:chOff x="6143636" y="3857628"/>
            <a:chExt cx="2557156" cy="2282769"/>
          </a:xfrm>
        </p:grpSpPr>
        <p:pic>
          <p:nvPicPr>
            <p:cNvPr id="71690" name="Picture 7" descr="D:\校務行政\97學年上\活動照片\其他\學生日常上放學情形\P9090068.JPG"/>
            <p:cNvPicPr>
              <a:picLocks noChangeAspect="1" noChangeArrowheads="1"/>
            </p:cNvPicPr>
            <p:nvPr/>
          </p:nvPicPr>
          <p:blipFill>
            <a:blip r:embed="rId7"/>
            <a:srcRect/>
            <a:stretch>
              <a:fillRect/>
            </a:stretch>
          </p:blipFill>
          <p:spPr bwMode="auto">
            <a:xfrm>
              <a:off x="6286512" y="3857628"/>
              <a:ext cx="2377429" cy="1783072"/>
            </a:xfrm>
            <a:prstGeom prst="rect">
              <a:avLst/>
            </a:prstGeom>
            <a:noFill/>
            <a:ln w="9525">
              <a:noFill/>
              <a:miter lim="800000"/>
              <a:headEnd/>
              <a:tailEnd/>
            </a:ln>
          </p:spPr>
        </p:pic>
        <p:sp>
          <p:nvSpPr>
            <p:cNvPr id="71691" name="標題 1"/>
            <p:cNvSpPr txBox="1">
              <a:spLocks/>
            </p:cNvSpPr>
            <p:nvPr/>
          </p:nvSpPr>
          <p:spPr bwMode="auto">
            <a:xfrm>
              <a:off x="6143636" y="5572086"/>
              <a:ext cx="2557156" cy="568311"/>
            </a:xfrm>
            <a:prstGeom prst="rect">
              <a:avLst/>
            </a:prstGeom>
            <a:noFill/>
            <a:ln w="9525">
              <a:noFill/>
              <a:miter lim="800000"/>
              <a:headEnd/>
              <a:tailEnd/>
            </a:ln>
          </p:spPr>
          <p:txBody>
            <a:bodyPr anchor="ctr"/>
            <a:lstStyle/>
            <a:p>
              <a:pPr algn="ctr"/>
              <a:r>
                <a:rPr kumimoji="0" lang="zh-TW" altLang="en-US" b="1">
                  <a:ea typeface="微軟正黑體"/>
                  <a:cs typeface="微軟正黑體"/>
                </a:rPr>
                <a:t>搭乘專車排隊不推擠</a:t>
              </a:r>
            </a:p>
          </p:txBody>
        </p:sp>
      </p:grpSp>
      <p:grpSp>
        <p:nvGrpSpPr>
          <p:cNvPr id="71687" name="群組 23"/>
          <p:cNvGrpSpPr>
            <a:grpSpLocks/>
          </p:cNvGrpSpPr>
          <p:nvPr/>
        </p:nvGrpSpPr>
        <p:grpSpPr bwMode="auto">
          <a:xfrm>
            <a:off x="3429000" y="4357688"/>
            <a:ext cx="2557463" cy="2282825"/>
            <a:chOff x="3428992" y="4357694"/>
            <a:chExt cx="2557156" cy="2282769"/>
          </a:xfrm>
        </p:grpSpPr>
        <p:pic>
          <p:nvPicPr>
            <p:cNvPr id="71688" name="Picture 8" descr="D:\校務行政\97下\活動照片\童軍小隊長露營\DSCN1356.jpg"/>
            <p:cNvPicPr>
              <a:picLocks noChangeAspect="1" noChangeArrowheads="1"/>
            </p:cNvPicPr>
            <p:nvPr/>
          </p:nvPicPr>
          <p:blipFill>
            <a:blip r:embed="rId8"/>
            <a:srcRect/>
            <a:stretch>
              <a:fillRect/>
            </a:stretch>
          </p:blipFill>
          <p:spPr bwMode="auto">
            <a:xfrm>
              <a:off x="3500430" y="4357694"/>
              <a:ext cx="2430495" cy="1823077"/>
            </a:xfrm>
            <a:prstGeom prst="rect">
              <a:avLst/>
            </a:prstGeom>
            <a:noFill/>
            <a:ln w="9525">
              <a:noFill/>
              <a:miter lim="800000"/>
              <a:headEnd/>
              <a:tailEnd/>
            </a:ln>
          </p:spPr>
        </p:pic>
        <p:sp>
          <p:nvSpPr>
            <p:cNvPr id="71689" name="標題 1"/>
            <p:cNvSpPr txBox="1">
              <a:spLocks/>
            </p:cNvSpPr>
            <p:nvPr/>
          </p:nvSpPr>
          <p:spPr bwMode="auto">
            <a:xfrm>
              <a:off x="3428992" y="6072152"/>
              <a:ext cx="2557156" cy="568311"/>
            </a:xfrm>
            <a:prstGeom prst="rect">
              <a:avLst/>
            </a:prstGeom>
            <a:noFill/>
            <a:ln w="9525">
              <a:noFill/>
              <a:miter lim="800000"/>
              <a:headEnd/>
              <a:tailEnd/>
            </a:ln>
          </p:spPr>
          <p:txBody>
            <a:bodyPr anchor="ctr"/>
            <a:lstStyle/>
            <a:p>
              <a:pPr algn="ctr"/>
              <a:r>
                <a:rPr kumimoji="0" lang="zh-TW" altLang="en-US" b="1">
                  <a:ea typeface="微軟正黑體"/>
                  <a:cs typeface="微軟正黑體"/>
                </a:rPr>
                <a:t>童軍智仁勇的表現</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DSCN3191"/>
          <p:cNvPicPr>
            <a:picLocks noChangeAspect="1" noChangeArrowheads="1"/>
          </p:cNvPicPr>
          <p:nvPr/>
        </p:nvPicPr>
        <p:blipFill>
          <a:blip r:embed="rId2"/>
          <a:srcRect/>
          <a:stretch>
            <a:fillRect/>
          </a:stretch>
        </p:blipFill>
        <p:spPr bwMode="auto">
          <a:xfrm>
            <a:off x="250825" y="1412875"/>
            <a:ext cx="2879725" cy="2160588"/>
          </a:xfrm>
          <a:prstGeom prst="rect">
            <a:avLst/>
          </a:prstGeom>
          <a:noFill/>
          <a:ln w="9525">
            <a:noFill/>
            <a:miter lim="800000"/>
            <a:headEnd/>
            <a:tailEnd/>
          </a:ln>
        </p:spPr>
      </p:pic>
      <p:pic>
        <p:nvPicPr>
          <p:cNvPr id="73730" name="Picture 5" descr="DSCN3196"/>
          <p:cNvPicPr>
            <a:picLocks noChangeAspect="1" noChangeArrowheads="1"/>
          </p:cNvPicPr>
          <p:nvPr/>
        </p:nvPicPr>
        <p:blipFill>
          <a:blip r:embed="rId3"/>
          <a:srcRect/>
          <a:stretch>
            <a:fillRect/>
          </a:stretch>
        </p:blipFill>
        <p:spPr bwMode="auto">
          <a:xfrm>
            <a:off x="6516688" y="692150"/>
            <a:ext cx="2159000" cy="2878138"/>
          </a:xfrm>
          <a:prstGeom prst="rect">
            <a:avLst/>
          </a:prstGeom>
          <a:noFill/>
          <a:ln w="9525">
            <a:noFill/>
            <a:miter lim="800000"/>
            <a:headEnd/>
            <a:tailEnd/>
          </a:ln>
        </p:spPr>
      </p:pic>
      <p:pic>
        <p:nvPicPr>
          <p:cNvPr id="73731" name="Picture 6" descr="DSCN3210"/>
          <p:cNvPicPr>
            <a:picLocks noChangeAspect="1" noChangeArrowheads="1"/>
          </p:cNvPicPr>
          <p:nvPr/>
        </p:nvPicPr>
        <p:blipFill>
          <a:blip r:embed="rId4"/>
          <a:srcRect/>
          <a:stretch>
            <a:fillRect/>
          </a:stretch>
        </p:blipFill>
        <p:spPr bwMode="auto">
          <a:xfrm>
            <a:off x="395288" y="3789363"/>
            <a:ext cx="3840162" cy="2881312"/>
          </a:xfrm>
          <a:prstGeom prst="rect">
            <a:avLst/>
          </a:prstGeom>
          <a:noFill/>
          <a:ln w="9525">
            <a:noFill/>
            <a:miter lim="800000"/>
            <a:headEnd/>
            <a:tailEnd/>
          </a:ln>
        </p:spPr>
      </p:pic>
      <p:pic>
        <p:nvPicPr>
          <p:cNvPr id="73732" name="Picture 7" descr="DSCN3192"/>
          <p:cNvPicPr>
            <a:picLocks noChangeAspect="1" noChangeArrowheads="1"/>
          </p:cNvPicPr>
          <p:nvPr/>
        </p:nvPicPr>
        <p:blipFill>
          <a:blip r:embed="rId5"/>
          <a:srcRect/>
          <a:stretch>
            <a:fillRect/>
          </a:stretch>
        </p:blipFill>
        <p:spPr bwMode="auto">
          <a:xfrm>
            <a:off x="2843213" y="1989138"/>
            <a:ext cx="2879725" cy="2160587"/>
          </a:xfrm>
          <a:prstGeom prst="rect">
            <a:avLst/>
          </a:prstGeom>
          <a:noFill/>
          <a:ln w="9525">
            <a:noFill/>
            <a:miter lim="800000"/>
            <a:headEnd/>
            <a:tailEnd/>
          </a:ln>
        </p:spPr>
      </p:pic>
      <p:pic>
        <p:nvPicPr>
          <p:cNvPr id="73733" name="Picture 8" descr="DSCN3197"/>
          <p:cNvPicPr>
            <a:picLocks noChangeAspect="1" noChangeArrowheads="1"/>
          </p:cNvPicPr>
          <p:nvPr/>
        </p:nvPicPr>
        <p:blipFill>
          <a:blip r:embed="rId6"/>
          <a:srcRect/>
          <a:stretch>
            <a:fillRect/>
          </a:stretch>
        </p:blipFill>
        <p:spPr bwMode="auto">
          <a:xfrm>
            <a:off x="5292725" y="2924175"/>
            <a:ext cx="2087563" cy="1566863"/>
          </a:xfrm>
          <a:prstGeom prst="rect">
            <a:avLst/>
          </a:prstGeom>
          <a:noFill/>
          <a:ln w="9525">
            <a:noFill/>
            <a:miter lim="800000"/>
            <a:headEnd/>
            <a:tailEnd/>
          </a:ln>
        </p:spPr>
      </p:pic>
      <p:pic>
        <p:nvPicPr>
          <p:cNvPr id="73734" name="Picture 9" descr="DSCN3162"/>
          <p:cNvPicPr>
            <a:picLocks noChangeAspect="1" noChangeArrowheads="1"/>
          </p:cNvPicPr>
          <p:nvPr/>
        </p:nvPicPr>
        <p:blipFill>
          <a:blip r:embed="rId7"/>
          <a:srcRect/>
          <a:stretch>
            <a:fillRect/>
          </a:stretch>
        </p:blipFill>
        <p:spPr bwMode="auto">
          <a:xfrm>
            <a:off x="5940425" y="4149725"/>
            <a:ext cx="2879725" cy="2160588"/>
          </a:xfrm>
          <a:prstGeom prst="rect">
            <a:avLst/>
          </a:prstGeom>
          <a:noFill/>
          <a:ln w="9525">
            <a:noFill/>
            <a:miter lim="800000"/>
            <a:headEnd/>
            <a:tailEnd/>
          </a:ln>
        </p:spPr>
      </p:pic>
      <p:pic>
        <p:nvPicPr>
          <p:cNvPr id="73735" name="Picture 10" descr="DSCN3165"/>
          <p:cNvPicPr>
            <a:picLocks noChangeAspect="1" noChangeArrowheads="1"/>
          </p:cNvPicPr>
          <p:nvPr/>
        </p:nvPicPr>
        <p:blipFill>
          <a:blip r:embed="rId8"/>
          <a:srcRect/>
          <a:stretch>
            <a:fillRect/>
          </a:stretch>
        </p:blipFill>
        <p:spPr bwMode="auto">
          <a:xfrm>
            <a:off x="4572000" y="5229225"/>
            <a:ext cx="1800225" cy="1350963"/>
          </a:xfrm>
          <a:prstGeom prst="rect">
            <a:avLst/>
          </a:prstGeom>
          <a:noFill/>
          <a:ln w="9525">
            <a:noFill/>
            <a:miter lim="800000"/>
            <a:headEnd/>
            <a:tailEnd/>
          </a:ln>
        </p:spPr>
      </p:pic>
      <p:sp>
        <p:nvSpPr>
          <p:cNvPr id="73736" name="Rectangle 11"/>
          <p:cNvSpPr>
            <a:spLocks noGrp="1"/>
          </p:cNvSpPr>
          <p:nvPr>
            <p:ph type="title"/>
          </p:nvPr>
        </p:nvSpPr>
        <p:spPr>
          <a:xfrm>
            <a:off x="468313" y="0"/>
            <a:ext cx="8229600" cy="1143000"/>
          </a:xfrm>
        </p:spPr>
        <p:txBody>
          <a:bodyPr/>
          <a:lstStyle/>
          <a:p>
            <a:r>
              <a:rPr lang="zh-TW" altLang="en-US" sz="2800" smtClean="0">
                <a:solidFill>
                  <a:schemeClr val="accent2"/>
                </a:solidFill>
                <a:ea typeface="典匠超明" pitchFamily="49" charset="-120"/>
              </a:rPr>
              <a:t>恒中有品模範生選拔</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1"/>
          <p:cNvSpPr>
            <a:spLocks noGrp="1"/>
          </p:cNvSpPr>
          <p:nvPr>
            <p:ph type="title"/>
          </p:nvPr>
        </p:nvSpPr>
        <p:spPr>
          <a:xfrm>
            <a:off x="500063" y="5929313"/>
            <a:ext cx="8229600" cy="1143000"/>
          </a:xfrm>
        </p:spPr>
        <p:txBody>
          <a:bodyPr/>
          <a:lstStyle/>
          <a:p>
            <a:pPr eaLnBrk="1" hangingPunct="1"/>
            <a:r>
              <a:rPr lang="zh-TW" altLang="en-US" sz="2000" smtClean="0">
                <a:latin typeface="典匠超明" pitchFamily="49" charset="-120"/>
                <a:ea typeface="典匠超明" pitchFamily="49" charset="-120"/>
              </a:rPr>
              <a:t>各項才藝競賽</a:t>
            </a:r>
            <a:r>
              <a:rPr lang="en-US" altLang="zh-TW" sz="2000" smtClean="0">
                <a:latin typeface="典匠超明" pitchFamily="49" charset="-120"/>
                <a:ea typeface="典匠超明" pitchFamily="49" charset="-120"/>
              </a:rPr>
              <a:t>-</a:t>
            </a:r>
            <a:r>
              <a:rPr lang="zh-TW" altLang="en-US" sz="2000" smtClean="0">
                <a:latin typeface="典匠超明" pitchFamily="49" charset="-120"/>
                <a:ea typeface="典匠超明" pitchFamily="49" charset="-120"/>
              </a:rPr>
              <a:t>讓孩子有表現的舞台</a:t>
            </a:r>
          </a:p>
        </p:txBody>
      </p:sp>
      <p:pic>
        <p:nvPicPr>
          <p:cNvPr id="74754" name="Picture 4" descr="D:\校務行政\97學年上\活動照片\校務行政\2008_12_24才藝表演\DSCF2768.jpg"/>
          <p:cNvPicPr>
            <a:picLocks noChangeAspect="1" noChangeArrowheads="1"/>
          </p:cNvPicPr>
          <p:nvPr/>
        </p:nvPicPr>
        <p:blipFill>
          <a:blip r:embed="rId3"/>
          <a:srcRect/>
          <a:stretch>
            <a:fillRect/>
          </a:stretch>
        </p:blipFill>
        <p:spPr bwMode="auto">
          <a:xfrm>
            <a:off x="500063" y="285750"/>
            <a:ext cx="3321050" cy="2214563"/>
          </a:xfrm>
          <a:prstGeom prst="rect">
            <a:avLst/>
          </a:prstGeom>
          <a:noFill/>
          <a:ln w="9525">
            <a:noFill/>
            <a:miter lim="800000"/>
            <a:headEnd/>
            <a:tailEnd/>
          </a:ln>
        </p:spPr>
      </p:pic>
      <p:pic>
        <p:nvPicPr>
          <p:cNvPr id="74755" name="Picture 6" descr="D:\校務行政\97學年上\活動照片\校務行政\2008_12_24才藝表演\DSCF2834.jpg"/>
          <p:cNvPicPr>
            <a:picLocks noChangeAspect="1" noChangeArrowheads="1"/>
          </p:cNvPicPr>
          <p:nvPr/>
        </p:nvPicPr>
        <p:blipFill>
          <a:blip r:embed="rId4"/>
          <a:srcRect/>
          <a:stretch>
            <a:fillRect/>
          </a:stretch>
        </p:blipFill>
        <p:spPr bwMode="auto">
          <a:xfrm>
            <a:off x="1928813" y="1643063"/>
            <a:ext cx="2554287" cy="1703387"/>
          </a:xfrm>
          <a:prstGeom prst="rect">
            <a:avLst/>
          </a:prstGeom>
          <a:noFill/>
          <a:ln w="9525">
            <a:noFill/>
            <a:miter lim="800000"/>
            <a:headEnd/>
            <a:tailEnd/>
          </a:ln>
        </p:spPr>
      </p:pic>
      <p:sp>
        <p:nvSpPr>
          <p:cNvPr id="74756" name="標題 1"/>
          <p:cNvSpPr txBox="1">
            <a:spLocks/>
          </p:cNvSpPr>
          <p:nvPr/>
        </p:nvSpPr>
        <p:spPr bwMode="auto">
          <a:xfrm>
            <a:off x="285750" y="3286125"/>
            <a:ext cx="2557463" cy="568325"/>
          </a:xfrm>
          <a:prstGeom prst="rect">
            <a:avLst/>
          </a:prstGeom>
          <a:noFill/>
          <a:ln w="9525">
            <a:noFill/>
            <a:miter lim="800000"/>
            <a:headEnd/>
            <a:tailEnd/>
          </a:ln>
        </p:spPr>
        <p:txBody>
          <a:bodyPr anchor="ctr"/>
          <a:lstStyle/>
          <a:p>
            <a:pPr algn="ctr"/>
            <a:r>
              <a:rPr kumimoji="0" lang="zh-TW" altLang="en-US" b="1">
                <a:ea typeface="微軟正黑體"/>
                <a:cs typeface="微軟正黑體"/>
              </a:rPr>
              <a:t>耶誕才藝大賽</a:t>
            </a:r>
          </a:p>
        </p:txBody>
      </p:sp>
      <p:grpSp>
        <p:nvGrpSpPr>
          <p:cNvPr id="74757" name="群組 10"/>
          <p:cNvGrpSpPr>
            <a:grpSpLocks/>
          </p:cNvGrpSpPr>
          <p:nvPr/>
        </p:nvGrpSpPr>
        <p:grpSpPr bwMode="auto">
          <a:xfrm>
            <a:off x="5929313" y="357188"/>
            <a:ext cx="2836862" cy="2786062"/>
            <a:chOff x="5429256" y="642918"/>
            <a:chExt cx="2836966" cy="2786082"/>
          </a:xfrm>
        </p:grpSpPr>
        <p:pic>
          <p:nvPicPr>
            <p:cNvPr id="74765" name="Picture 3" descr="D:\校務行政\97學年上\活動照片\校務行政\交通安全書法漫畫比賽\DSCN0765.jpg"/>
            <p:cNvPicPr>
              <a:picLocks noChangeAspect="1" noChangeArrowheads="1"/>
            </p:cNvPicPr>
            <p:nvPr/>
          </p:nvPicPr>
          <p:blipFill>
            <a:blip r:embed="rId5"/>
            <a:srcRect/>
            <a:stretch>
              <a:fillRect/>
            </a:stretch>
          </p:blipFill>
          <p:spPr bwMode="auto">
            <a:xfrm>
              <a:off x="5429256" y="642918"/>
              <a:ext cx="2836966" cy="2127965"/>
            </a:xfrm>
            <a:prstGeom prst="rect">
              <a:avLst/>
            </a:prstGeom>
            <a:noFill/>
            <a:ln w="9525">
              <a:noFill/>
              <a:miter lim="800000"/>
              <a:headEnd/>
              <a:tailEnd/>
            </a:ln>
          </p:spPr>
        </p:pic>
        <p:sp>
          <p:nvSpPr>
            <p:cNvPr id="74766" name="標題 1"/>
            <p:cNvSpPr txBox="1">
              <a:spLocks/>
            </p:cNvSpPr>
            <p:nvPr/>
          </p:nvSpPr>
          <p:spPr bwMode="auto">
            <a:xfrm>
              <a:off x="5643576" y="2714620"/>
              <a:ext cx="2357524" cy="714380"/>
            </a:xfrm>
            <a:prstGeom prst="rect">
              <a:avLst/>
            </a:prstGeom>
            <a:noFill/>
            <a:ln w="9525">
              <a:noFill/>
              <a:miter lim="800000"/>
              <a:headEnd/>
              <a:tailEnd/>
            </a:ln>
          </p:spPr>
          <p:txBody>
            <a:bodyPr anchor="ctr"/>
            <a:lstStyle/>
            <a:p>
              <a:pPr algn="ctr"/>
              <a:r>
                <a:rPr kumimoji="0" lang="zh-TW" altLang="en-US" b="1">
                  <a:ea typeface="微軟正黑體"/>
                  <a:cs typeface="微軟正黑體"/>
                </a:rPr>
                <a:t>交通安全主題</a:t>
              </a:r>
              <a:endParaRPr kumimoji="0" lang="en-US" altLang="zh-TW" b="1">
                <a:ea typeface="微軟正黑體"/>
                <a:cs typeface="微軟正黑體"/>
              </a:endParaRPr>
            </a:p>
            <a:p>
              <a:pPr algn="ctr"/>
              <a:r>
                <a:rPr kumimoji="0" lang="zh-TW" altLang="en-US" b="1">
                  <a:ea typeface="微軟正黑體"/>
                  <a:cs typeface="微軟正黑體"/>
                </a:rPr>
                <a:t>書法漫畫比賽</a:t>
              </a:r>
            </a:p>
          </p:txBody>
        </p:sp>
      </p:grpSp>
      <p:grpSp>
        <p:nvGrpSpPr>
          <p:cNvPr id="74758" name="群組 19"/>
          <p:cNvGrpSpPr>
            <a:grpSpLocks/>
          </p:cNvGrpSpPr>
          <p:nvPr/>
        </p:nvGrpSpPr>
        <p:grpSpPr bwMode="auto">
          <a:xfrm>
            <a:off x="5072063" y="3286125"/>
            <a:ext cx="3773487" cy="2854325"/>
            <a:chOff x="5000628" y="3500438"/>
            <a:chExt cx="3773472" cy="2854273"/>
          </a:xfrm>
        </p:grpSpPr>
        <p:pic>
          <p:nvPicPr>
            <p:cNvPr id="74762" name="Picture 8" descr="D:\校務行政\97學年上\活動照片\校務行政\教室佈置\DSCN0771.jpg"/>
            <p:cNvPicPr>
              <a:picLocks noChangeAspect="1" noChangeArrowheads="1"/>
            </p:cNvPicPr>
            <p:nvPr/>
          </p:nvPicPr>
          <p:blipFill>
            <a:blip r:embed="rId6"/>
            <a:srcRect/>
            <a:stretch>
              <a:fillRect/>
            </a:stretch>
          </p:blipFill>
          <p:spPr bwMode="auto">
            <a:xfrm>
              <a:off x="5572132" y="3500438"/>
              <a:ext cx="3201968" cy="2401747"/>
            </a:xfrm>
            <a:prstGeom prst="rect">
              <a:avLst/>
            </a:prstGeom>
            <a:noFill/>
            <a:ln w="9525">
              <a:noFill/>
              <a:miter lim="800000"/>
              <a:headEnd/>
              <a:tailEnd/>
            </a:ln>
          </p:spPr>
        </p:pic>
        <p:pic>
          <p:nvPicPr>
            <p:cNvPr id="74763" name="Picture 7" descr="D:\校務行政\97學年上\活動照片\校務行政\教室佈置\P9260093.JPG"/>
            <p:cNvPicPr>
              <a:picLocks noChangeAspect="1" noChangeArrowheads="1"/>
            </p:cNvPicPr>
            <p:nvPr/>
          </p:nvPicPr>
          <p:blipFill>
            <a:blip r:embed="rId7"/>
            <a:srcRect/>
            <a:stretch>
              <a:fillRect/>
            </a:stretch>
          </p:blipFill>
          <p:spPr bwMode="auto">
            <a:xfrm>
              <a:off x="5000628" y="3714752"/>
              <a:ext cx="1472547" cy="1104410"/>
            </a:xfrm>
            <a:prstGeom prst="rect">
              <a:avLst/>
            </a:prstGeom>
            <a:noFill/>
            <a:ln w="9525">
              <a:noFill/>
              <a:miter lim="800000"/>
              <a:headEnd/>
              <a:tailEnd/>
            </a:ln>
          </p:spPr>
        </p:pic>
        <p:sp>
          <p:nvSpPr>
            <p:cNvPr id="74764" name="標題 1"/>
            <p:cNvSpPr txBox="1">
              <a:spLocks/>
            </p:cNvSpPr>
            <p:nvPr/>
          </p:nvSpPr>
          <p:spPr bwMode="auto">
            <a:xfrm>
              <a:off x="5715000" y="5786396"/>
              <a:ext cx="2557452" cy="568315"/>
            </a:xfrm>
            <a:prstGeom prst="rect">
              <a:avLst/>
            </a:prstGeom>
            <a:noFill/>
            <a:ln w="9525">
              <a:noFill/>
              <a:miter lim="800000"/>
              <a:headEnd/>
              <a:tailEnd/>
            </a:ln>
          </p:spPr>
          <p:txBody>
            <a:bodyPr anchor="ctr"/>
            <a:lstStyle/>
            <a:p>
              <a:pPr algn="ctr"/>
              <a:r>
                <a:rPr kumimoji="0" lang="zh-TW" altLang="en-US" b="1">
                  <a:ea typeface="微軟正黑體"/>
                  <a:cs typeface="微軟正黑體"/>
                </a:rPr>
                <a:t>教室佈置比賽</a:t>
              </a:r>
            </a:p>
          </p:txBody>
        </p:sp>
      </p:grpSp>
      <p:pic>
        <p:nvPicPr>
          <p:cNvPr id="74759" name="Picture 9" descr="D:\校務行政\97學年上\活動照片\校務行政\環境美化\P9150079.JPG"/>
          <p:cNvPicPr>
            <a:picLocks noChangeAspect="1" noChangeArrowheads="1"/>
          </p:cNvPicPr>
          <p:nvPr/>
        </p:nvPicPr>
        <p:blipFill>
          <a:blip r:embed="rId8"/>
          <a:srcRect/>
          <a:stretch>
            <a:fillRect/>
          </a:stretch>
        </p:blipFill>
        <p:spPr bwMode="auto">
          <a:xfrm>
            <a:off x="428625" y="4286250"/>
            <a:ext cx="2428875" cy="1822450"/>
          </a:xfrm>
          <a:prstGeom prst="rect">
            <a:avLst/>
          </a:prstGeom>
          <a:noFill/>
          <a:ln w="9525">
            <a:noFill/>
            <a:miter lim="800000"/>
            <a:headEnd/>
            <a:tailEnd/>
          </a:ln>
        </p:spPr>
      </p:pic>
      <p:pic>
        <p:nvPicPr>
          <p:cNvPr id="74760" name="Picture 10" descr="D:\校務行政\97學年上\活動照片\校務行政\晨間頒獎\DSCF1249.jpg"/>
          <p:cNvPicPr>
            <a:picLocks noChangeAspect="1" noChangeArrowheads="1"/>
          </p:cNvPicPr>
          <p:nvPr/>
        </p:nvPicPr>
        <p:blipFill>
          <a:blip r:embed="rId9"/>
          <a:srcRect/>
          <a:stretch>
            <a:fillRect/>
          </a:stretch>
        </p:blipFill>
        <p:spPr bwMode="auto">
          <a:xfrm>
            <a:off x="2214563" y="3929063"/>
            <a:ext cx="2214562" cy="1476375"/>
          </a:xfrm>
          <a:prstGeom prst="rect">
            <a:avLst/>
          </a:prstGeom>
          <a:noFill/>
          <a:ln w="9525">
            <a:noFill/>
            <a:miter lim="800000"/>
            <a:headEnd/>
            <a:tailEnd/>
          </a:ln>
        </p:spPr>
      </p:pic>
      <p:sp>
        <p:nvSpPr>
          <p:cNvPr id="74761" name="標題 1"/>
          <p:cNvSpPr txBox="1">
            <a:spLocks/>
          </p:cNvSpPr>
          <p:nvPr/>
        </p:nvSpPr>
        <p:spPr bwMode="auto">
          <a:xfrm>
            <a:off x="2643188" y="5429250"/>
            <a:ext cx="2557462" cy="568325"/>
          </a:xfrm>
          <a:prstGeom prst="rect">
            <a:avLst/>
          </a:prstGeom>
          <a:noFill/>
          <a:ln w="9525">
            <a:noFill/>
            <a:miter lim="800000"/>
            <a:headEnd/>
            <a:tailEnd/>
          </a:ln>
        </p:spPr>
        <p:txBody>
          <a:bodyPr anchor="ctr"/>
          <a:lstStyle/>
          <a:p>
            <a:pPr algn="ctr"/>
            <a:r>
              <a:rPr kumimoji="0" lang="zh-TW" altLang="en-US" b="1">
                <a:ea typeface="微軟正黑體"/>
                <a:cs typeface="微軟正黑體"/>
              </a:rPr>
              <a:t>整潔、秩序比賽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標題 1"/>
          <p:cNvSpPr>
            <a:spLocks noGrp="1"/>
          </p:cNvSpPr>
          <p:nvPr>
            <p:ph type="title"/>
          </p:nvPr>
        </p:nvSpPr>
        <p:spPr>
          <a:xfrm>
            <a:off x="571500" y="5500688"/>
            <a:ext cx="8072438" cy="1143000"/>
          </a:xfrm>
        </p:spPr>
        <p:txBody>
          <a:bodyPr/>
          <a:lstStyle/>
          <a:p>
            <a:pPr eaLnBrk="1" hangingPunct="1"/>
            <a:r>
              <a:rPr lang="zh-TW" altLang="en-US" sz="2800" b="1" smtClean="0">
                <a:solidFill>
                  <a:srgbClr val="77933C"/>
                </a:solidFill>
                <a:latin typeface="典匠超明" pitchFamily="49" charset="-120"/>
                <a:ea typeface="典匠超明" pitchFamily="49" charset="-120"/>
                <a:cs typeface="微軟正黑體"/>
              </a:rPr>
              <a:t>建立正確公民觀念，</a:t>
            </a:r>
            <a:r>
              <a:rPr lang="en-US" altLang="zh-TW" sz="2800" b="1" smtClean="0">
                <a:solidFill>
                  <a:srgbClr val="77933C"/>
                </a:solidFill>
                <a:latin typeface="典匠超明" pitchFamily="49" charset="-120"/>
                <a:ea typeface="典匠超明" pitchFamily="49" charset="-120"/>
                <a:cs typeface="微軟正黑體"/>
              </a:rPr>
              <a:t/>
            </a:r>
            <a:br>
              <a:rPr lang="en-US" altLang="zh-TW" sz="2800" b="1" smtClean="0">
                <a:solidFill>
                  <a:srgbClr val="77933C"/>
                </a:solidFill>
                <a:latin typeface="典匠超明" pitchFamily="49" charset="-120"/>
                <a:ea typeface="典匠超明" pitchFamily="49" charset="-120"/>
                <a:cs typeface="微軟正黑體"/>
              </a:rPr>
            </a:br>
            <a:r>
              <a:rPr lang="zh-TW" altLang="en-US" sz="2800" b="1" smtClean="0">
                <a:solidFill>
                  <a:srgbClr val="77933C"/>
                </a:solidFill>
                <a:latin typeface="典匠超明" pitchFamily="49" charset="-120"/>
                <a:ea typeface="典匠超明" pitchFamily="49" charset="-120"/>
                <a:cs typeface="微軟正黑體"/>
              </a:rPr>
              <a:t>並融入社區積極為恆春半島貢獻一份心力</a:t>
            </a:r>
          </a:p>
        </p:txBody>
      </p:sp>
      <p:grpSp>
        <p:nvGrpSpPr>
          <p:cNvPr id="76802" name="群組 9"/>
          <p:cNvGrpSpPr>
            <a:grpSpLocks/>
          </p:cNvGrpSpPr>
          <p:nvPr/>
        </p:nvGrpSpPr>
        <p:grpSpPr bwMode="auto">
          <a:xfrm>
            <a:off x="285750" y="928688"/>
            <a:ext cx="4357688" cy="3857625"/>
            <a:chOff x="285720" y="428604"/>
            <a:chExt cx="4357718" cy="3857652"/>
          </a:xfrm>
        </p:grpSpPr>
        <p:pic>
          <p:nvPicPr>
            <p:cNvPr id="76806" name="Picture 4" descr="D:\校務行政\97學年上\活動照片\校務行政\參與公民學習活動\DSCN0946.jpg"/>
            <p:cNvPicPr>
              <a:picLocks noChangeAspect="1" noChangeArrowheads="1"/>
            </p:cNvPicPr>
            <p:nvPr/>
          </p:nvPicPr>
          <p:blipFill>
            <a:blip r:embed="rId3"/>
            <a:srcRect/>
            <a:stretch>
              <a:fillRect/>
            </a:stretch>
          </p:blipFill>
          <p:spPr bwMode="auto">
            <a:xfrm>
              <a:off x="285720" y="428604"/>
              <a:ext cx="4357718" cy="3268658"/>
            </a:xfrm>
            <a:prstGeom prst="rect">
              <a:avLst/>
            </a:prstGeom>
            <a:noFill/>
            <a:ln w="9525">
              <a:noFill/>
              <a:miter lim="800000"/>
              <a:headEnd/>
              <a:tailEnd/>
            </a:ln>
          </p:spPr>
        </p:pic>
        <p:sp>
          <p:nvSpPr>
            <p:cNvPr id="76807" name="標題 1"/>
            <p:cNvSpPr txBox="1">
              <a:spLocks/>
            </p:cNvSpPr>
            <p:nvPr/>
          </p:nvSpPr>
          <p:spPr bwMode="auto">
            <a:xfrm>
              <a:off x="714348" y="3511551"/>
              <a:ext cx="3500462" cy="774705"/>
            </a:xfrm>
            <a:prstGeom prst="rect">
              <a:avLst/>
            </a:prstGeom>
            <a:noFill/>
            <a:ln w="9525">
              <a:noFill/>
              <a:miter lim="800000"/>
              <a:headEnd/>
              <a:tailEnd/>
            </a:ln>
          </p:spPr>
          <p:txBody>
            <a:bodyPr anchor="ctr"/>
            <a:lstStyle/>
            <a:p>
              <a:pPr algn="ctr"/>
              <a:r>
                <a:rPr kumimoji="0" lang="zh-TW" altLang="en-US" sz="2800">
                  <a:ea typeface="微軟正黑體"/>
                  <a:cs typeface="微軟正黑體"/>
                </a:rPr>
                <a:t>恆春掃街清潔活動</a:t>
              </a:r>
            </a:p>
          </p:txBody>
        </p:sp>
      </p:grpSp>
      <p:grpSp>
        <p:nvGrpSpPr>
          <p:cNvPr id="76803" name="群組 10"/>
          <p:cNvGrpSpPr>
            <a:grpSpLocks/>
          </p:cNvGrpSpPr>
          <p:nvPr/>
        </p:nvGrpSpPr>
        <p:grpSpPr bwMode="auto">
          <a:xfrm>
            <a:off x="4786313" y="1368425"/>
            <a:ext cx="4262437" cy="3829050"/>
            <a:chOff x="4786314" y="1368396"/>
            <a:chExt cx="4262380" cy="3828991"/>
          </a:xfrm>
        </p:grpSpPr>
        <p:pic>
          <p:nvPicPr>
            <p:cNvPr id="76804" name="Picture 5" descr="D:\校務行政\97學年上\活動照片\校務行政\愛心資源回收\085C7C~1.jpg"/>
            <p:cNvPicPr>
              <a:picLocks noChangeAspect="1" noChangeArrowheads="1"/>
            </p:cNvPicPr>
            <p:nvPr/>
          </p:nvPicPr>
          <p:blipFill>
            <a:blip r:embed="rId4"/>
            <a:srcRect/>
            <a:stretch>
              <a:fillRect/>
            </a:stretch>
          </p:blipFill>
          <p:spPr bwMode="auto">
            <a:xfrm>
              <a:off x="4786314" y="2000240"/>
              <a:ext cx="4262380" cy="3197147"/>
            </a:xfrm>
            <a:prstGeom prst="rect">
              <a:avLst/>
            </a:prstGeom>
            <a:noFill/>
            <a:ln w="9525">
              <a:noFill/>
              <a:miter lim="800000"/>
              <a:headEnd/>
              <a:tailEnd/>
            </a:ln>
          </p:spPr>
        </p:pic>
        <p:sp>
          <p:nvSpPr>
            <p:cNvPr id="76805" name="標題 1"/>
            <p:cNvSpPr txBox="1">
              <a:spLocks/>
            </p:cNvSpPr>
            <p:nvPr/>
          </p:nvSpPr>
          <p:spPr bwMode="auto">
            <a:xfrm>
              <a:off x="5214933" y="1368396"/>
              <a:ext cx="3500390" cy="774688"/>
            </a:xfrm>
            <a:prstGeom prst="rect">
              <a:avLst/>
            </a:prstGeom>
            <a:noFill/>
            <a:ln w="9525">
              <a:noFill/>
              <a:miter lim="800000"/>
              <a:headEnd/>
              <a:tailEnd/>
            </a:ln>
          </p:spPr>
          <p:txBody>
            <a:bodyPr anchor="ctr"/>
            <a:lstStyle/>
            <a:p>
              <a:pPr algn="ctr"/>
              <a:r>
                <a:rPr kumimoji="0" lang="zh-TW" altLang="en-US" sz="2800">
                  <a:ea typeface="微軟正黑體"/>
                  <a:cs typeface="微軟正黑體"/>
                </a:rPr>
                <a:t>愛心資源回收站義工</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a:xfrm>
            <a:off x="395288" y="1412875"/>
            <a:ext cx="8229600" cy="1439863"/>
          </a:xfrm>
        </p:spPr>
        <p:txBody>
          <a:bodyPr/>
          <a:lstStyle/>
          <a:p>
            <a:r>
              <a:rPr lang="zh-TW" altLang="en-US" sz="2400" smtClean="0">
                <a:solidFill>
                  <a:srgbClr val="3366CC"/>
                </a:solidFill>
                <a:ea typeface="典匠超明" pitchFamily="49" charset="-120"/>
              </a:rPr>
              <a:t>品德專家</a:t>
            </a:r>
            <a:r>
              <a:rPr lang="en-US" altLang="zh-TW" sz="2400" smtClean="0">
                <a:solidFill>
                  <a:srgbClr val="3366CC"/>
                </a:solidFill>
                <a:ea typeface="典匠超明" pitchFamily="49" charset="-120"/>
              </a:rPr>
              <a:t>-</a:t>
            </a:r>
            <a:r>
              <a:rPr lang="zh-TW" altLang="en-US" sz="2400" smtClean="0">
                <a:solidFill>
                  <a:srgbClr val="3366CC"/>
                </a:solidFill>
                <a:ea typeface="典匠超明" pitchFamily="49" charset="-120"/>
              </a:rPr>
              <a:t>殷光華先生針對全校</a:t>
            </a:r>
            <a:r>
              <a:rPr lang="en-US" altLang="zh-TW" sz="2400" smtClean="0">
                <a:solidFill>
                  <a:srgbClr val="3366CC"/>
                </a:solidFill>
                <a:ea typeface="典匠超明" pitchFamily="49" charset="-120"/>
              </a:rPr>
              <a:t>34</a:t>
            </a:r>
            <a:r>
              <a:rPr lang="zh-TW" altLang="en-US" sz="2400" smtClean="0">
                <a:solidFill>
                  <a:srgbClr val="3366CC"/>
                </a:solidFill>
                <a:ea typeface="典匠超明" pitchFamily="49" charset="-120"/>
              </a:rPr>
              <a:t>班分</a:t>
            </a:r>
            <a:r>
              <a:rPr lang="en-US" altLang="zh-TW" sz="2400" smtClean="0">
                <a:solidFill>
                  <a:srgbClr val="3366CC"/>
                </a:solidFill>
                <a:ea typeface="典匠超明" pitchFamily="49" charset="-120"/>
              </a:rPr>
              <a:t>34</a:t>
            </a:r>
            <a:r>
              <a:rPr lang="zh-TW" altLang="en-US" sz="2400" smtClean="0">
                <a:solidFill>
                  <a:srgbClr val="3366CC"/>
                </a:solidFill>
                <a:ea typeface="典匠超明" pitchFamily="49" charset="-120"/>
              </a:rPr>
              <a:t>場次，</a:t>
            </a:r>
            <a:br>
              <a:rPr lang="zh-TW" altLang="en-US" sz="2400" smtClean="0">
                <a:solidFill>
                  <a:srgbClr val="3366CC"/>
                </a:solidFill>
                <a:ea typeface="典匠超明" pitchFamily="49" charset="-120"/>
              </a:rPr>
            </a:br>
            <a:r>
              <a:rPr lang="zh-TW" altLang="en-US" sz="2400" smtClean="0">
                <a:solidFill>
                  <a:srgbClr val="3366CC"/>
                </a:solidFill>
                <a:ea typeface="典匠超明" pitchFamily="49" charset="-120"/>
              </a:rPr>
              <a:t>進行「尊師重道、品德教育」講座</a:t>
            </a:r>
            <a:br>
              <a:rPr lang="zh-TW" altLang="en-US" sz="2400" smtClean="0">
                <a:solidFill>
                  <a:srgbClr val="3366CC"/>
                </a:solidFill>
                <a:ea typeface="典匠超明" pitchFamily="49" charset="-120"/>
              </a:rPr>
            </a:br>
            <a:endParaRPr lang="zh-TW" altLang="en-US" sz="2400" smtClean="0">
              <a:solidFill>
                <a:srgbClr val="3366CC"/>
              </a:solidFill>
              <a:ea typeface="典匠超明" pitchFamily="49" charset="-120"/>
            </a:endParaRPr>
          </a:p>
        </p:txBody>
      </p:sp>
      <p:pic>
        <p:nvPicPr>
          <p:cNvPr id="78850" name="Picture 4" descr="DSCN2929"/>
          <p:cNvPicPr>
            <a:picLocks noChangeAspect="1" noChangeArrowheads="1"/>
          </p:cNvPicPr>
          <p:nvPr/>
        </p:nvPicPr>
        <p:blipFill>
          <a:blip r:embed="rId2"/>
          <a:srcRect/>
          <a:stretch>
            <a:fillRect/>
          </a:stretch>
        </p:blipFill>
        <p:spPr bwMode="auto">
          <a:xfrm>
            <a:off x="395288" y="2565400"/>
            <a:ext cx="3455987" cy="2592388"/>
          </a:xfrm>
          <a:prstGeom prst="rect">
            <a:avLst/>
          </a:prstGeom>
          <a:noFill/>
          <a:ln w="9525">
            <a:noFill/>
            <a:miter lim="800000"/>
            <a:headEnd/>
            <a:tailEnd/>
          </a:ln>
        </p:spPr>
      </p:pic>
      <p:pic>
        <p:nvPicPr>
          <p:cNvPr id="78851" name="Picture 5" descr="DSCN2965"/>
          <p:cNvPicPr>
            <a:picLocks noChangeAspect="1" noChangeArrowheads="1"/>
          </p:cNvPicPr>
          <p:nvPr/>
        </p:nvPicPr>
        <p:blipFill>
          <a:blip r:embed="rId3"/>
          <a:srcRect/>
          <a:stretch>
            <a:fillRect/>
          </a:stretch>
        </p:blipFill>
        <p:spPr bwMode="auto">
          <a:xfrm>
            <a:off x="1908175" y="4652963"/>
            <a:ext cx="2663825" cy="1998662"/>
          </a:xfrm>
          <a:prstGeom prst="rect">
            <a:avLst/>
          </a:prstGeom>
          <a:noFill/>
          <a:ln w="9525">
            <a:noFill/>
            <a:miter lim="800000"/>
            <a:headEnd/>
            <a:tailEnd/>
          </a:ln>
        </p:spPr>
      </p:pic>
      <p:pic>
        <p:nvPicPr>
          <p:cNvPr id="78852" name="Picture 6" descr="DSCN2940"/>
          <p:cNvPicPr>
            <a:picLocks noChangeAspect="1" noChangeArrowheads="1"/>
          </p:cNvPicPr>
          <p:nvPr/>
        </p:nvPicPr>
        <p:blipFill>
          <a:blip r:embed="rId4"/>
          <a:srcRect/>
          <a:stretch>
            <a:fillRect/>
          </a:stretch>
        </p:blipFill>
        <p:spPr bwMode="auto">
          <a:xfrm>
            <a:off x="4356100" y="2492375"/>
            <a:ext cx="4391025" cy="3294063"/>
          </a:xfrm>
          <a:prstGeom prst="rect">
            <a:avLst/>
          </a:prstGeom>
          <a:noFill/>
          <a:ln w="9525">
            <a:noFill/>
            <a:miter lim="800000"/>
            <a:headEnd/>
            <a:tailEnd/>
          </a:ln>
        </p:spPr>
      </p:pic>
      <p:sp>
        <p:nvSpPr>
          <p:cNvPr id="78853" name="Rectangle 7"/>
          <p:cNvSpPr>
            <a:spLocks/>
          </p:cNvSpPr>
          <p:nvPr/>
        </p:nvSpPr>
        <p:spPr bwMode="auto">
          <a:xfrm>
            <a:off x="468313" y="0"/>
            <a:ext cx="8229600" cy="114300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p>
        </p:txBody>
      </p:sp>
      <p:pic>
        <p:nvPicPr>
          <p:cNvPr id="78854" name="Picture 8" descr="DSCN2936"/>
          <p:cNvPicPr>
            <a:picLocks noChangeAspect="1" noChangeArrowheads="1"/>
          </p:cNvPicPr>
          <p:nvPr/>
        </p:nvPicPr>
        <p:blipFill>
          <a:blip r:embed="rId5"/>
          <a:srcRect/>
          <a:stretch>
            <a:fillRect/>
          </a:stretch>
        </p:blipFill>
        <p:spPr bwMode="auto">
          <a:xfrm>
            <a:off x="6156325" y="4941888"/>
            <a:ext cx="2016125" cy="151288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zh-TW" altLang="en-US" smtClean="0">
                <a:solidFill>
                  <a:srgbClr val="CC0000"/>
                </a:solidFill>
                <a:ea typeface="典匠超明" pitchFamily="49" charset="-120"/>
              </a:rPr>
              <a:t>恆春國中榮譽榜</a:t>
            </a:r>
          </a:p>
        </p:txBody>
      </p:sp>
      <p:sp>
        <p:nvSpPr>
          <p:cNvPr id="19458" name="Rectangle 3"/>
          <p:cNvSpPr>
            <a:spLocks noGrp="1"/>
          </p:cNvSpPr>
          <p:nvPr>
            <p:ph type="body" idx="1"/>
          </p:nvPr>
        </p:nvSpPr>
        <p:spPr/>
        <p:txBody>
          <a:bodyPr/>
          <a:lstStyle/>
          <a:p>
            <a:pPr>
              <a:lnSpc>
                <a:spcPct val="80000"/>
              </a:lnSpc>
              <a:buFont typeface="Arial" charset="0"/>
              <a:buNone/>
            </a:pP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學年度</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1</a:t>
            </a:r>
            <a:r>
              <a:rPr lang="zh-TW" altLang="en-US" sz="2200" smtClean="0">
                <a:latin typeface="典匠超明" pitchFamily="49" charset="-120"/>
                <a:ea typeface="典匠超明" pitchFamily="49" charset="-120"/>
              </a:rPr>
              <a:t>）翁雪雅老師獲教育部</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年校園正向管教範例徵選</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全國優等。</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2</a:t>
            </a:r>
            <a:r>
              <a:rPr lang="zh-TW" altLang="en-US" sz="2200" smtClean="0">
                <a:latin typeface="典匠超明" pitchFamily="49" charset="-120"/>
                <a:ea typeface="典匠超明" pitchFamily="49" charset="-120"/>
              </a:rPr>
              <a:t>）屏東縣</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年度推動「品德教育」績優學校榮獲</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優等。 </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3</a:t>
            </a:r>
            <a:r>
              <a:rPr lang="zh-TW" altLang="en-US" sz="2200" smtClean="0">
                <a:latin typeface="典匠超明" pitchFamily="49" charset="-120"/>
                <a:ea typeface="典匠超明" pitchFamily="49" charset="-120"/>
              </a:rPr>
              <a:t>）教育部</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年度全國輔導中輟學生有功學校團隊</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優等。</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4</a:t>
            </a:r>
            <a:r>
              <a:rPr lang="zh-TW" altLang="en-US" sz="2200" smtClean="0">
                <a:latin typeface="典匠超明" pitchFamily="49" charset="-120"/>
                <a:ea typeface="典匠超明" pitchFamily="49" charset="-120"/>
              </a:rPr>
              <a:t>）屏東縣</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年度友善校園學生事務與輔導工作</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中輟復學</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業務榮獲</a:t>
            </a:r>
            <a:r>
              <a:rPr lang="en-US" altLang="zh-TW" sz="2200" smtClean="0">
                <a:latin typeface="典匠超明" pitchFamily="49" charset="-120"/>
                <a:ea typeface="典匠超明" pitchFamily="49" charset="-120"/>
              </a:rPr>
              <a:t>--  </a:t>
            </a:r>
            <a:r>
              <a:rPr lang="zh-TW" altLang="en-US" sz="2200" smtClean="0">
                <a:latin typeface="典匠超明" pitchFamily="49" charset="-120"/>
                <a:ea typeface="典匠超明" pitchFamily="49" charset="-120"/>
              </a:rPr>
              <a:t>優選。</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5</a:t>
            </a:r>
            <a:r>
              <a:rPr lang="zh-TW" altLang="en-US" sz="2200" smtClean="0">
                <a:latin typeface="典匠超明" pitchFamily="49" charset="-120"/>
                <a:ea typeface="典匠超明" pitchFamily="49" charset="-120"/>
              </a:rPr>
              <a:t>）屏東縣</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年度推動「人權法治教育」績優學校榮獲</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特優。</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6</a:t>
            </a:r>
            <a:r>
              <a:rPr lang="zh-TW" altLang="en-US" sz="2200" smtClean="0">
                <a:latin typeface="典匠超明" pitchFamily="49" charset="-120"/>
                <a:ea typeface="典匠超明" pitchFamily="49" charset="-120"/>
              </a:rPr>
              <a:t>）屏東縣</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年度活化校園空間與發展特色學校計劃</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甲等</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7</a:t>
            </a:r>
            <a:r>
              <a:rPr lang="zh-TW" altLang="en-US" sz="2200" smtClean="0">
                <a:latin typeface="典匠超明" pitchFamily="49" charset="-120"/>
                <a:ea typeface="典匠超明" pitchFamily="49" charset="-120"/>
              </a:rPr>
              <a:t>）賴明宏主任參加</a:t>
            </a:r>
            <a:r>
              <a:rPr lang="en-US" altLang="zh-TW" sz="2200" smtClean="0">
                <a:latin typeface="典匠超明" pitchFamily="49" charset="-120"/>
                <a:ea typeface="典匠超明" pitchFamily="49" charset="-120"/>
              </a:rPr>
              <a:t>98</a:t>
            </a:r>
            <a:r>
              <a:rPr lang="zh-TW" altLang="en-US" sz="2200" smtClean="0">
                <a:latin typeface="典匠超明" pitchFamily="49" charset="-120"/>
                <a:ea typeface="典匠超明" pitchFamily="49" charset="-120"/>
              </a:rPr>
              <a:t>學年度公教人員專書閱讀心得書寫</a:t>
            </a:r>
            <a:r>
              <a:rPr lang="en-US" altLang="zh-TW" sz="2200" smtClean="0">
                <a:latin typeface="典匠超明" pitchFamily="49" charset="-120"/>
                <a:ea typeface="典匠超明" pitchFamily="49" charset="-120"/>
              </a:rPr>
              <a:t>-</a:t>
            </a:r>
            <a:r>
              <a:rPr lang="zh-TW" altLang="en-US" sz="2200" smtClean="0">
                <a:latin typeface="典匠超明" pitchFamily="49" charset="-120"/>
                <a:ea typeface="典匠超明" pitchFamily="49" charset="-120"/>
              </a:rPr>
              <a:t>特優。</a:t>
            </a:r>
          </a:p>
          <a:p>
            <a:pPr>
              <a:lnSpc>
                <a:spcPct val="80000"/>
              </a:lnSpc>
              <a:buFont typeface="Arial" charset="0"/>
              <a:buNone/>
            </a:pPr>
            <a:endParaRPr lang="zh-TW" altLang="en-US" sz="1600" smtClean="0">
              <a:latin typeface="典匠超明" pitchFamily="49" charset="-120"/>
              <a:ea typeface="典匠超明" pitchFamily="49" charset="-120"/>
            </a:endParaRPr>
          </a:p>
          <a:p>
            <a:pPr>
              <a:lnSpc>
                <a:spcPct val="80000"/>
              </a:lnSpc>
              <a:buFont typeface="Arial" charset="0"/>
              <a:buNone/>
            </a:pPr>
            <a:endParaRPr lang="zh-TW" altLang="en-US" sz="1600" smtClean="0">
              <a:latin typeface="典匠超明" pitchFamily="49" charset="-120"/>
              <a:ea typeface="典匠超明" pitchFamily="49" charset="-120"/>
            </a:endParaRPr>
          </a:p>
        </p:txBody>
      </p:sp>
      <p:pic>
        <p:nvPicPr>
          <p:cNvPr id="19459" name="Picture 4" descr="08"/>
          <p:cNvPicPr>
            <a:picLocks noChangeAspect="1" noChangeArrowheads="1"/>
          </p:cNvPicPr>
          <p:nvPr/>
        </p:nvPicPr>
        <p:blipFill>
          <a:blip r:embed="rId2"/>
          <a:srcRect/>
          <a:stretch>
            <a:fillRect/>
          </a:stretch>
        </p:blipFill>
        <p:spPr bwMode="auto">
          <a:xfrm>
            <a:off x="4932363" y="5011738"/>
            <a:ext cx="2778125" cy="1846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標題 1"/>
          <p:cNvSpPr>
            <a:spLocks noGrp="1"/>
          </p:cNvSpPr>
          <p:nvPr>
            <p:ph type="title"/>
          </p:nvPr>
        </p:nvSpPr>
        <p:spPr>
          <a:xfrm>
            <a:off x="357188" y="5715000"/>
            <a:ext cx="8229600" cy="1143000"/>
          </a:xfrm>
        </p:spPr>
        <p:txBody>
          <a:bodyPr/>
          <a:lstStyle/>
          <a:p>
            <a:pPr eaLnBrk="1" hangingPunct="1"/>
            <a:r>
              <a:rPr lang="zh-TW" altLang="en-US" sz="2400" b="1" smtClean="0">
                <a:latin typeface="典匠超明" pitchFamily="49" charset="-120"/>
                <a:ea typeface="典匠超明" pitchFamily="49" charset="-120"/>
                <a:cs typeface="微軟正黑體"/>
              </a:rPr>
              <a:t>定期舉辦各項宣導講座</a:t>
            </a:r>
            <a:r>
              <a:rPr lang="en-US" altLang="zh-TW" sz="2400" b="1" smtClean="0">
                <a:latin typeface="典匠超明" pitchFamily="49" charset="-120"/>
                <a:ea typeface="典匠超明" pitchFamily="49" charset="-120"/>
                <a:cs typeface="微軟正黑體"/>
              </a:rPr>
              <a:t>-</a:t>
            </a:r>
            <a:r>
              <a:rPr lang="zh-TW" altLang="en-US" sz="2400" b="1" smtClean="0">
                <a:latin typeface="典匠超明" pitchFamily="49" charset="-120"/>
                <a:ea typeface="典匠超明" pitchFamily="49" charset="-120"/>
                <a:cs typeface="微軟正黑體"/>
              </a:rPr>
              <a:t>讓孩子吸收多元文化的知識</a:t>
            </a:r>
          </a:p>
        </p:txBody>
      </p:sp>
      <p:grpSp>
        <p:nvGrpSpPr>
          <p:cNvPr id="79874" name="群組 6"/>
          <p:cNvGrpSpPr>
            <a:grpSpLocks/>
          </p:cNvGrpSpPr>
          <p:nvPr/>
        </p:nvGrpSpPr>
        <p:grpSpPr bwMode="auto">
          <a:xfrm>
            <a:off x="534988" y="285750"/>
            <a:ext cx="3536950" cy="2989263"/>
            <a:chOff x="428596" y="1285860"/>
            <a:chExt cx="3536181" cy="2989298"/>
          </a:xfrm>
        </p:grpSpPr>
        <p:pic>
          <p:nvPicPr>
            <p:cNvPr id="79883" name="Picture 3" descr="D:\校務行政\97學年上\活動照片\校務行政\12-03傀儡戲宣導\錦飛鳳魁儡戲\DSCF2239.jpg"/>
            <p:cNvPicPr>
              <a:picLocks noChangeAspect="1" noChangeArrowheads="1"/>
            </p:cNvPicPr>
            <p:nvPr/>
          </p:nvPicPr>
          <p:blipFill>
            <a:blip r:embed="rId3"/>
            <a:srcRect/>
            <a:stretch>
              <a:fillRect/>
            </a:stretch>
          </p:blipFill>
          <p:spPr bwMode="auto">
            <a:xfrm>
              <a:off x="428596" y="1285860"/>
              <a:ext cx="3536181" cy="2357454"/>
            </a:xfrm>
            <a:prstGeom prst="rect">
              <a:avLst/>
            </a:prstGeom>
            <a:noFill/>
            <a:ln w="9525">
              <a:noFill/>
              <a:miter lim="800000"/>
              <a:headEnd/>
              <a:tailEnd/>
            </a:ln>
          </p:spPr>
        </p:pic>
        <p:sp>
          <p:nvSpPr>
            <p:cNvPr id="79884" name="標題 1"/>
            <p:cNvSpPr txBox="1">
              <a:spLocks/>
            </p:cNvSpPr>
            <p:nvPr/>
          </p:nvSpPr>
          <p:spPr bwMode="auto">
            <a:xfrm>
              <a:off x="785705" y="3500449"/>
              <a:ext cx="2928301" cy="774709"/>
            </a:xfrm>
            <a:prstGeom prst="rect">
              <a:avLst/>
            </a:prstGeom>
            <a:noFill/>
            <a:ln w="9525">
              <a:noFill/>
              <a:miter lim="800000"/>
              <a:headEnd/>
              <a:tailEnd/>
            </a:ln>
          </p:spPr>
          <p:txBody>
            <a:bodyPr anchor="ctr"/>
            <a:lstStyle/>
            <a:p>
              <a:pPr algn="ctr"/>
              <a:r>
                <a:rPr kumimoji="0" lang="zh-TW" altLang="en-US">
                  <a:latin typeface="Calibri" pitchFamily="34" charset="0"/>
                </a:rPr>
                <a:t>錦飛鳳魁儡戲團演出</a:t>
              </a:r>
            </a:p>
          </p:txBody>
        </p:sp>
      </p:grpSp>
      <p:grpSp>
        <p:nvGrpSpPr>
          <p:cNvPr id="79875" name="群組 9"/>
          <p:cNvGrpSpPr>
            <a:grpSpLocks/>
          </p:cNvGrpSpPr>
          <p:nvPr/>
        </p:nvGrpSpPr>
        <p:grpSpPr bwMode="auto">
          <a:xfrm>
            <a:off x="520700" y="3143250"/>
            <a:ext cx="3551238" cy="3000375"/>
            <a:chOff x="5072066" y="1000108"/>
            <a:chExt cx="3164622" cy="2714644"/>
          </a:xfrm>
        </p:grpSpPr>
        <p:pic>
          <p:nvPicPr>
            <p:cNvPr id="79881" name="Picture 4" descr="D:\校務行政\97學年上\活動照片\校務行政\全民國防教育宣導\DSCF2900.JPG"/>
            <p:cNvPicPr>
              <a:picLocks noChangeAspect="1" noChangeArrowheads="1"/>
            </p:cNvPicPr>
            <p:nvPr/>
          </p:nvPicPr>
          <p:blipFill>
            <a:blip r:embed="rId4"/>
            <a:srcRect/>
            <a:stretch>
              <a:fillRect/>
            </a:stretch>
          </p:blipFill>
          <p:spPr bwMode="auto">
            <a:xfrm>
              <a:off x="5072066" y="1000108"/>
              <a:ext cx="3164622" cy="2109748"/>
            </a:xfrm>
            <a:prstGeom prst="rect">
              <a:avLst/>
            </a:prstGeom>
            <a:noFill/>
            <a:ln w="9525">
              <a:noFill/>
              <a:miter lim="800000"/>
              <a:headEnd/>
              <a:tailEnd/>
            </a:ln>
          </p:spPr>
        </p:pic>
        <p:sp>
          <p:nvSpPr>
            <p:cNvPr id="79882" name="標題 1"/>
            <p:cNvSpPr txBox="1">
              <a:spLocks/>
            </p:cNvSpPr>
            <p:nvPr/>
          </p:nvSpPr>
          <p:spPr bwMode="auto">
            <a:xfrm>
              <a:off x="5500712" y="2940576"/>
              <a:ext cx="2356844" cy="774176"/>
            </a:xfrm>
            <a:prstGeom prst="rect">
              <a:avLst/>
            </a:prstGeom>
            <a:noFill/>
            <a:ln w="9525">
              <a:noFill/>
              <a:miter lim="800000"/>
              <a:headEnd/>
              <a:tailEnd/>
            </a:ln>
          </p:spPr>
          <p:txBody>
            <a:bodyPr anchor="ctr"/>
            <a:lstStyle/>
            <a:p>
              <a:pPr algn="ctr"/>
              <a:r>
                <a:rPr kumimoji="0" lang="zh-TW" altLang="en-US">
                  <a:latin typeface="Calibri" pitchFamily="34" charset="0"/>
                </a:rPr>
                <a:t>全民國防宣教</a:t>
              </a:r>
            </a:p>
          </p:txBody>
        </p:sp>
      </p:grpSp>
      <p:grpSp>
        <p:nvGrpSpPr>
          <p:cNvPr id="79876" name="群組 12"/>
          <p:cNvGrpSpPr>
            <a:grpSpLocks/>
          </p:cNvGrpSpPr>
          <p:nvPr/>
        </p:nvGrpSpPr>
        <p:grpSpPr bwMode="auto">
          <a:xfrm>
            <a:off x="4857750" y="285750"/>
            <a:ext cx="3571875" cy="3000375"/>
            <a:chOff x="4857752" y="285728"/>
            <a:chExt cx="3571900" cy="3000396"/>
          </a:xfrm>
        </p:grpSpPr>
        <p:pic>
          <p:nvPicPr>
            <p:cNvPr id="79879" name="Picture 5" descr="D:\校務行政\97學年上\活動照片\校務行政\海括瑜\DSCF0274.jpg"/>
            <p:cNvPicPr>
              <a:picLocks noChangeAspect="1" noChangeArrowheads="1"/>
            </p:cNvPicPr>
            <p:nvPr/>
          </p:nvPicPr>
          <p:blipFill>
            <a:blip r:embed="rId5"/>
            <a:srcRect/>
            <a:stretch>
              <a:fillRect/>
            </a:stretch>
          </p:blipFill>
          <p:spPr bwMode="auto">
            <a:xfrm>
              <a:off x="4857752" y="285728"/>
              <a:ext cx="3571900" cy="2381267"/>
            </a:xfrm>
            <a:prstGeom prst="rect">
              <a:avLst/>
            </a:prstGeom>
            <a:noFill/>
            <a:ln w="9525">
              <a:noFill/>
              <a:miter lim="800000"/>
              <a:headEnd/>
              <a:tailEnd/>
            </a:ln>
          </p:spPr>
        </p:pic>
        <p:sp>
          <p:nvSpPr>
            <p:cNvPr id="79880" name="標題 1"/>
            <p:cNvSpPr txBox="1">
              <a:spLocks/>
            </p:cNvSpPr>
            <p:nvPr/>
          </p:nvSpPr>
          <p:spPr bwMode="auto">
            <a:xfrm>
              <a:off x="5214943" y="2511419"/>
              <a:ext cx="2714644" cy="774705"/>
            </a:xfrm>
            <a:prstGeom prst="rect">
              <a:avLst/>
            </a:prstGeom>
            <a:noFill/>
            <a:ln w="9525">
              <a:noFill/>
              <a:miter lim="800000"/>
              <a:headEnd/>
              <a:tailEnd/>
            </a:ln>
          </p:spPr>
          <p:txBody>
            <a:bodyPr anchor="ctr"/>
            <a:lstStyle/>
            <a:p>
              <a:pPr algn="ctr"/>
              <a:r>
                <a:rPr kumimoji="0" lang="zh-TW" altLang="en-US">
                  <a:latin typeface="Calibri" pitchFamily="34" charset="0"/>
                </a:rPr>
                <a:t>海生館海蛞蝓講座</a:t>
              </a:r>
            </a:p>
          </p:txBody>
        </p:sp>
      </p:grpSp>
      <p:pic>
        <p:nvPicPr>
          <p:cNvPr id="79877" name="Picture 6" descr="D:\校務行政\97學年上\活動照片\校務行政\鷹季宣導\DSCN0442.jpg"/>
          <p:cNvPicPr>
            <a:picLocks noChangeAspect="1" noChangeArrowheads="1"/>
          </p:cNvPicPr>
          <p:nvPr/>
        </p:nvPicPr>
        <p:blipFill>
          <a:blip r:embed="rId6"/>
          <a:srcRect/>
          <a:stretch>
            <a:fillRect/>
          </a:stretch>
        </p:blipFill>
        <p:spPr bwMode="auto">
          <a:xfrm>
            <a:off x="5072063" y="3143250"/>
            <a:ext cx="3143250" cy="2357438"/>
          </a:xfrm>
          <a:prstGeom prst="rect">
            <a:avLst/>
          </a:prstGeom>
          <a:noFill/>
          <a:ln w="9525">
            <a:noFill/>
            <a:miter lim="800000"/>
            <a:headEnd/>
            <a:tailEnd/>
          </a:ln>
        </p:spPr>
      </p:pic>
      <p:sp>
        <p:nvSpPr>
          <p:cNvPr id="79878" name="標題 1"/>
          <p:cNvSpPr txBox="1">
            <a:spLocks/>
          </p:cNvSpPr>
          <p:nvPr/>
        </p:nvSpPr>
        <p:spPr bwMode="auto">
          <a:xfrm>
            <a:off x="5214938" y="5286375"/>
            <a:ext cx="2857500" cy="774700"/>
          </a:xfrm>
          <a:prstGeom prst="rect">
            <a:avLst/>
          </a:prstGeom>
          <a:noFill/>
          <a:ln w="9525">
            <a:noFill/>
            <a:miter lim="800000"/>
            <a:headEnd/>
            <a:tailEnd/>
          </a:ln>
        </p:spPr>
        <p:txBody>
          <a:bodyPr anchor="ctr"/>
          <a:lstStyle/>
          <a:p>
            <a:pPr algn="ctr"/>
            <a:r>
              <a:rPr kumimoji="0" lang="zh-TW" altLang="en-US"/>
              <a:t>墾管處</a:t>
            </a:r>
            <a:r>
              <a:rPr kumimoji="0" lang="en-US" altLang="zh-TW"/>
              <a:t>-</a:t>
            </a:r>
            <a:r>
              <a:rPr kumimoji="0" lang="zh-TW" altLang="en-US"/>
              <a:t>鷹季宣導</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標題 1"/>
          <p:cNvSpPr>
            <a:spLocks noGrp="1"/>
          </p:cNvSpPr>
          <p:nvPr>
            <p:ph type="title"/>
          </p:nvPr>
        </p:nvSpPr>
        <p:spPr>
          <a:xfrm>
            <a:off x="357188" y="5929313"/>
            <a:ext cx="8229600" cy="1143000"/>
          </a:xfrm>
        </p:spPr>
        <p:txBody>
          <a:bodyPr/>
          <a:lstStyle/>
          <a:p>
            <a:pPr eaLnBrk="1" hangingPunct="1"/>
            <a:r>
              <a:rPr lang="zh-TW" altLang="en-US" sz="2400" b="1" smtClean="0">
                <a:solidFill>
                  <a:srgbClr val="31859C"/>
                </a:solidFill>
                <a:latin typeface="典匠超明" pitchFamily="49" charset="-120"/>
                <a:ea typeface="典匠超明" pitchFamily="49" charset="-120"/>
                <a:cs typeface="微軟正黑體"/>
              </a:rPr>
              <a:t>主辦或協辦各項活動</a:t>
            </a:r>
            <a:r>
              <a:rPr lang="en-US" altLang="zh-TW" sz="2400" b="1" smtClean="0">
                <a:solidFill>
                  <a:srgbClr val="31859C"/>
                </a:solidFill>
                <a:latin typeface="典匠超明" pitchFamily="49" charset="-120"/>
                <a:ea typeface="典匠超明" pitchFamily="49" charset="-120"/>
                <a:cs typeface="微軟正黑體"/>
              </a:rPr>
              <a:t>-</a:t>
            </a:r>
            <a:r>
              <a:rPr lang="zh-TW" altLang="en-US" sz="2400" b="1" smtClean="0">
                <a:solidFill>
                  <a:srgbClr val="31859C"/>
                </a:solidFill>
                <a:latin typeface="典匠超明" pitchFamily="49" charset="-120"/>
                <a:ea typeface="典匠超明" pitchFamily="49" charset="-120"/>
                <a:cs typeface="微軟正黑體"/>
              </a:rPr>
              <a:t>營造優質教育環境</a:t>
            </a:r>
          </a:p>
        </p:txBody>
      </p:sp>
      <p:grpSp>
        <p:nvGrpSpPr>
          <p:cNvPr id="81922" name="群組 21"/>
          <p:cNvGrpSpPr>
            <a:grpSpLocks/>
          </p:cNvGrpSpPr>
          <p:nvPr/>
        </p:nvGrpSpPr>
        <p:grpSpPr bwMode="auto">
          <a:xfrm>
            <a:off x="534988" y="285750"/>
            <a:ext cx="3822700" cy="3067050"/>
            <a:chOff x="249965" y="285728"/>
            <a:chExt cx="3821970" cy="3067072"/>
          </a:xfrm>
        </p:grpSpPr>
        <p:sp>
          <p:nvSpPr>
            <p:cNvPr id="81931" name="標題 1"/>
            <p:cNvSpPr txBox="1">
              <a:spLocks/>
            </p:cNvSpPr>
            <p:nvPr/>
          </p:nvSpPr>
          <p:spPr bwMode="auto">
            <a:xfrm>
              <a:off x="495980" y="2500307"/>
              <a:ext cx="3371206" cy="852493"/>
            </a:xfrm>
            <a:prstGeom prst="rect">
              <a:avLst/>
            </a:prstGeom>
            <a:noFill/>
            <a:ln w="9525">
              <a:noFill/>
              <a:miter lim="800000"/>
              <a:headEnd/>
              <a:tailEnd/>
            </a:ln>
          </p:spPr>
          <p:txBody>
            <a:bodyPr anchor="ctr"/>
            <a:lstStyle/>
            <a:p>
              <a:pPr algn="ctr"/>
              <a:r>
                <a:rPr kumimoji="0" lang="zh-TW" altLang="en-US"/>
                <a:t>衛生所</a:t>
              </a:r>
              <a:r>
                <a:rPr kumimoji="0" lang="en-US" altLang="zh-TW"/>
                <a:t>-</a:t>
              </a:r>
              <a:r>
                <a:rPr kumimoji="0" lang="zh-TW" altLang="en-US"/>
                <a:t>愛滋病防範宣導</a:t>
              </a:r>
            </a:p>
          </p:txBody>
        </p:sp>
        <p:pic>
          <p:nvPicPr>
            <p:cNvPr id="81932" name="Picture 2" descr="D:\校務行政\97學年上\活動照片\校務行政\愛滋病防治宣導\DSCF0332.jpg"/>
            <p:cNvPicPr>
              <a:picLocks noChangeAspect="1" noChangeArrowheads="1"/>
            </p:cNvPicPr>
            <p:nvPr/>
          </p:nvPicPr>
          <p:blipFill>
            <a:blip r:embed="rId3"/>
            <a:srcRect/>
            <a:stretch>
              <a:fillRect/>
            </a:stretch>
          </p:blipFill>
          <p:spPr bwMode="auto">
            <a:xfrm>
              <a:off x="249965" y="285728"/>
              <a:ext cx="3821970" cy="2436873"/>
            </a:xfrm>
            <a:prstGeom prst="rect">
              <a:avLst/>
            </a:prstGeom>
            <a:noFill/>
            <a:ln w="9525">
              <a:noFill/>
              <a:miter lim="800000"/>
              <a:headEnd/>
              <a:tailEnd/>
            </a:ln>
          </p:spPr>
        </p:pic>
      </p:grpSp>
      <p:grpSp>
        <p:nvGrpSpPr>
          <p:cNvPr id="81923" name="群組 22"/>
          <p:cNvGrpSpPr>
            <a:grpSpLocks/>
          </p:cNvGrpSpPr>
          <p:nvPr/>
        </p:nvGrpSpPr>
        <p:grpSpPr bwMode="auto">
          <a:xfrm>
            <a:off x="571500" y="3286125"/>
            <a:ext cx="3714750" cy="3062288"/>
            <a:chOff x="357158" y="3286124"/>
            <a:chExt cx="3714776" cy="3062063"/>
          </a:xfrm>
        </p:grpSpPr>
        <p:sp>
          <p:nvSpPr>
            <p:cNvPr id="81929" name="標題 1"/>
            <p:cNvSpPr txBox="1">
              <a:spLocks/>
            </p:cNvSpPr>
            <p:nvPr/>
          </p:nvSpPr>
          <p:spPr bwMode="auto">
            <a:xfrm>
              <a:off x="515909" y="5429092"/>
              <a:ext cx="3395687" cy="919095"/>
            </a:xfrm>
            <a:prstGeom prst="rect">
              <a:avLst/>
            </a:prstGeom>
            <a:noFill/>
            <a:ln w="9525">
              <a:noFill/>
              <a:miter lim="800000"/>
              <a:headEnd/>
              <a:tailEnd/>
            </a:ln>
          </p:spPr>
          <p:txBody>
            <a:bodyPr anchor="ctr"/>
            <a:lstStyle/>
            <a:p>
              <a:pPr algn="ctr"/>
              <a:r>
                <a:rPr kumimoji="0" lang="zh-TW" altLang="en-US"/>
                <a:t>伊甸基金會</a:t>
              </a:r>
              <a:r>
                <a:rPr kumimoji="0" lang="en-US" altLang="zh-TW"/>
                <a:t>-</a:t>
              </a:r>
              <a:r>
                <a:rPr kumimoji="0" lang="zh-TW" altLang="en-US"/>
                <a:t>交通安全講座</a:t>
              </a:r>
            </a:p>
          </p:txBody>
        </p:sp>
        <p:pic>
          <p:nvPicPr>
            <p:cNvPr id="81930" name="Picture 3" descr="D:\校務行政\97學年上\活動照片\校務行政\伊甸基金會交通安全宣導\DSCF0648.jpg"/>
            <p:cNvPicPr>
              <a:picLocks noChangeAspect="1" noChangeArrowheads="1"/>
            </p:cNvPicPr>
            <p:nvPr/>
          </p:nvPicPr>
          <p:blipFill>
            <a:blip r:embed="rId4"/>
            <a:srcRect/>
            <a:stretch>
              <a:fillRect/>
            </a:stretch>
          </p:blipFill>
          <p:spPr bwMode="auto">
            <a:xfrm>
              <a:off x="357158" y="3286124"/>
              <a:ext cx="3714776" cy="2402175"/>
            </a:xfrm>
            <a:prstGeom prst="rect">
              <a:avLst/>
            </a:prstGeom>
            <a:noFill/>
            <a:ln w="9525">
              <a:noFill/>
              <a:miter lim="800000"/>
              <a:headEnd/>
              <a:tailEnd/>
            </a:ln>
          </p:spPr>
        </p:pic>
      </p:grpSp>
      <p:grpSp>
        <p:nvGrpSpPr>
          <p:cNvPr id="81924" name="群組 23"/>
          <p:cNvGrpSpPr>
            <a:grpSpLocks/>
          </p:cNvGrpSpPr>
          <p:nvPr/>
        </p:nvGrpSpPr>
        <p:grpSpPr bwMode="auto">
          <a:xfrm>
            <a:off x="4857750" y="285750"/>
            <a:ext cx="3714750" cy="3067050"/>
            <a:chOff x="4857752" y="285728"/>
            <a:chExt cx="3714776" cy="3066770"/>
          </a:xfrm>
        </p:grpSpPr>
        <p:sp>
          <p:nvSpPr>
            <p:cNvPr id="81927" name="標題 1"/>
            <p:cNvSpPr txBox="1">
              <a:spLocks/>
            </p:cNvSpPr>
            <p:nvPr/>
          </p:nvSpPr>
          <p:spPr bwMode="auto">
            <a:xfrm>
              <a:off x="5097467" y="2500089"/>
              <a:ext cx="3424261" cy="852409"/>
            </a:xfrm>
            <a:prstGeom prst="rect">
              <a:avLst/>
            </a:prstGeom>
            <a:noFill/>
            <a:ln w="9525">
              <a:noFill/>
              <a:miter lim="800000"/>
              <a:headEnd/>
              <a:tailEnd/>
            </a:ln>
          </p:spPr>
          <p:txBody>
            <a:bodyPr anchor="ctr"/>
            <a:lstStyle/>
            <a:p>
              <a:pPr algn="ctr"/>
              <a:r>
                <a:rPr kumimoji="0" lang="zh-TW" altLang="en-US"/>
                <a:t>祭孔</a:t>
              </a:r>
              <a:r>
                <a:rPr kumimoji="0" lang="en-US" altLang="zh-TW"/>
                <a:t>-</a:t>
              </a:r>
              <a:r>
                <a:rPr kumimoji="0" lang="zh-TW" altLang="en-US"/>
                <a:t>培養尊師重道的觀念</a:t>
              </a:r>
            </a:p>
          </p:txBody>
        </p:sp>
        <p:pic>
          <p:nvPicPr>
            <p:cNvPr id="81928" name="Picture 4" descr="D:\校務行政\97學年上\活動照片\校務行政\97年祭孔\DSC_0307.JPG"/>
            <p:cNvPicPr>
              <a:picLocks noChangeAspect="1" noChangeArrowheads="1"/>
            </p:cNvPicPr>
            <p:nvPr/>
          </p:nvPicPr>
          <p:blipFill>
            <a:blip r:embed="rId5"/>
            <a:srcRect/>
            <a:stretch>
              <a:fillRect/>
            </a:stretch>
          </p:blipFill>
          <p:spPr bwMode="auto">
            <a:xfrm>
              <a:off x="4857752" y="285728"/>
              <a:ext cx="3714776" cy="2436036"/>
            </a:xfrm>
            <a:prstGeom prst="rect">
              <a:avLst/>
            </a:prstGeom>
            <a:noFill/>
            <a:ln w="9525">
              <a:noFill/>
              <a:miter lim="800000"/>
              <a:headEnd/>
              <a:tailEnd/>
            </a:ln>
          </p:spPr>
        </p:pic>
      </p:grpSp>
      <p:sp>
        <p:nvSpPr>
          <p:cNvPr id="81925" name="標題 1"/>
          <p:cNvSpPr txBox="1">
            <a:spLocks/>
          </p:cNvSpPr>
          <p:nvPr/>
        </p:nvSpPr>
        <p:spPr bwMode="auto">
          <a:xfrm>
            <a:off x="5006975" y="5429250"/>
            <a:ext cx="3351213" cy="855663"/>
          </a:xfrm>
          <a:prstGeom prst="rect">
            <a:avLst/>
          </a:prstGeom>
          <a:noFill/>
          <a:ln w="9525">
            <a:noFill/>
            <a:miter lim="800000"/>
            <a:headEnd/>
            <a:tailEnd/>
          </a:ln>
        </p:spPr>
        <p:txBody>
          <a:bodyPr anchor="ctr"/>
          <a:lstStyle/>
          <a:p>
            <a:pPr algn="ctr"/>
            <a:r>
              <a:rPr kumimoji="0" lang="zh-TW" altLang="en-US">
                <a:latin typeface="Calibri" pitchFamily="34" charset="0"/>
              </a:rPr>
              <a:t>菸害防治講座</a:t>
            </a:r>
          </a:p>
        </p:txBody>
      </p:sp>
      <p:pic>
        <p:nvPicPr>
          <p:cNvPr id="81926" name="Picture 6" descr="D:\校務行政\96學年下\活動照片\菸害防治宣導\P5210456.JPG"/>
          <p:cNvPicPr>
            <a:picLocks noChangeAspect="1" noChangeArrowheads="1"/>
          </p:cNvPicPr>
          <p:nvPr/>
        </p:nvPicPr>
        <p:blipFill>
          <a:blip r:embed="rId6"/>
          <a:srcRect/>
          <a:stretch>
            <a:fillRect/>
          </a:stretch>
        </p:blipFill>
        <p:spPr bwMode="auto">
          <a:xfrm>
            <a:off x="5072063" y="3286125"/>
            <a:ext cx="3214687" cy="24114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標題 1"/>
          <p:cNvSpPr>
            <a:spLocks noGrp="1"/>
          </p:cNvSpPr>
          <p:nvPr>
            <p:ph type="title"/>
          </p:nvPr>
        </p:nvSpPr>
        <p:spPr>
          <a:xfrm>
            <a:off x="457200" y="274638"/>
            <a:ext cx="4257675" cy="1939925"/>
          </a:xfrm>
          <a:solidFill>
            <a:srgbClr val="CCFFFF"/>
          </a:solidFill>
        </p:spPr>
        <p:txBody>
          <a:bodyPr/>
          <a:lstStyle/>
          <a:p>
            <a:pPr eaLnBrk="1" hangingPunct="1"/>
            <a:r>
              <a:rPr lang="zh-TW" altLang="en-US" sz="2800" b="1" smtClean="0">
                <a:solidFill>
                  <a:srgbClr val="31859C"/>
                </a:solidFill>
                <a:latin typeface="典匠超明" pitchFamily="49" charset="-120"/>
                <a:ea typeface="典匠超明" pitchFamily="49" charset="-120"/>
                <a:cs typeface="微軟正黑體"/>
              </a:rPr>
              <a:t>九年級戶外教學</a:t>
            </a:r>
            <a:r>
              <a:rPr lang="en-US" altLang="zh-TW" sz="2800" b="1" smtClean="0">
                <a:solidFill>
                  <a:srgbClr val="31859C"/>
                </a:solidFill>
                <a:latin typeface="典匠超明" pitchFamily="49" charset="-120"/>
                <a:ea typeface="典匠超明" pitchFamily="49" charset="-120"/>
                <a:cs typeface="微軟正黑體"/>
              </a:rPr>
              <a:t/>
            </a:r>
            <a:br>
              <a:rPr lang="en-US" altLang="zh-TW" sz="2800" b="1" smtClean="0">
                <a:solidFill>
                  <a:srgbClr val="31859C"/>
                </a:solidFill>
                <a:latin typeface="典匠超明" pitchFamily="49" charset="-120"/>
                <a:ea typeface="典匠超明" pitchFamily="49" charset="-120"/>
                <a:cs typeface="微軟正黑體"/>
              </a:rPr>
            </a:br>
            <a:r>
              <a:rPr lang="zh-TW" altLang="en-US" sz="2800" b="1" smtClean="0">
                <a:solidFill>
                  <a:srgbClr val="31859C"/>
                </a:solidFill>
                <a:latin typeface="典匠超明" pitchFamily="49" charset="-120"/>
                <a:ea typeface="典匠超明" pitchFamily="49" charset="-120"/>
                <a:cs typeface="微軟正黑體"/>
              </a:rPr>
              <a:t>詳細規畫行程，以安全為優先，行程富教育意義。</a:t>
            </a:r>
          </a:p>
        </p:txBody>
      </p:sp>
      <p:pic>
        <p:nvPicPr>
          <p:cNvPr id="83970" name="Picture 3" descr="F:\DSC00305.JPG"/>
          <p:cNvPicPr>
            <a:picLocks noChangeAspect="1" noChangeArrowheads="1"/>
          </p:cNvPicPr>
          <p:nvPr/>
        </p:nvPicPr>
        <p:blipFill>
          <a:blip r:embed="rId3"/>
          <a:srcRect/>
          <a:stretch>
            <a:fillRect/>
          </a:stretch>
        </p:blipFill>
        <p:spPr bwMode="auto">
          <a:xfrm>
            <a:off x="3779838" y="3429000"/>
            <a:ext cx="3857625" cy="2894013"/>
          </a:xfrm>
          <a:prstGeom prst="rect">
            <a:avLst/>
          </a:prstGeom>
          <a:noFill/>
          <a:ln w="9525">
            <a:noFill/>
            <a:miter lim="800000"/>
            <a:headEnd/>
            <a:tailEnd/>
          </a:ln>
        </p:spPr>
      </p:pic>
      <p:pic>
        <p:nvPicPr>
          <p:cNvPr id="83971" name="Picture 4" descr="F:\DSC00304.jpg"/>
          <p:cNvPicPr>
            <a:picLocks noChangeAspect="1" noChangeArrowheads="1"/>
          </p:cNvPicPr>
          <p:nvPr/>
        </p:nvPicPr>
        <p:blipFill>
          <a:blip r:embed="rId4"/>
          <a:srcRect/>
          <a:stretch>
            <a:fillRect/>
          </a:stretch>
        </p:blipFill>
        <p:spPr bwMode="auto">
          <a:xfrm>
            <a:off x="857250" y="2428875"/>
            <a:ext cx="2357438" cy="3143250"/>
          </a:xfrm>
          <a:prstGeom prst="rect">
            <a:avLst/>
          </a:prstGeom>
          <a:noFill/>
          <a:ln w="9525">
            <a:noFill/>
            <a:miter lim="800000"/>
            <a:headEnd/>
            <a:tailEnd/>
          </a:ln>
        </p:spPr>
      </p:pic>
      <p:pic>
        <p:nvPicPr>
          <p:cNvPr id="83972" name="Picture 2" descr="F:\DSC00306.JPG"/>
          <p:cNvPicPr>
            <a:picLocks noChangeAspect="1" noChangeArrowheads="1"/>
          </p:cNvPicPr>
          <p:nvPr/>
        </p:nvPicPr>
        <p:blipFill>
          <a:blip r:embed="rId5"/>
          <a:srcRect/>
          <a:stretch>
            <a:fillRect/>
          </a:stretch>
        </p:blipFill>
        <p:spPr bwMode="auto">
          <a:xfrm>
            <a:off x="4857750" y="285750"/>
            <a:ext cx="3500438" cy="2625725"/>
          </a:xfrm>
          <a:prstGeom prst="rect">
            <a:avLst/>
          </a:prstGeom>
          <a:noFill/>
          <a:ln w="9525">
            <a:noFill/>
            <a:miter lim="800000"/>
            <a:headEnd/>
            <a:tailEnd/>
          </a:ln>
        </p:spPr>
      </p:pic>
      <p:sp>
        <p:nvSpPr>
          <p:cNvPr id="83973" name="標題 1"/>
          <p:cNvSpPr txBox="1">
            <a:spLocks/>
          </p:cNvSpPr>
          <p:nvPr/>
        </p:nvSpPr>
        <p:spPr bwMode="auto">
          <a:xfrm>
            <a:off x="714375" y="5445125"/>
            <a:ext cx="2557463" cy="1223963"/>
          </a:xfrm>
          <a:prstGeom prst="rect">
            <a:avLst/>
          </a:prstGeom>
          <a:noFill/>
          <a:ln w="9525">
            <a:noFill/>
            <a:miter lim="800000"/>
            <a:headEnd/>
            <a:tailEnd/>
          </a:ln>
        </p:spPr>
        <p:txBody>
          <a:bodyPr anchor="ctr"/>
          <a:lstStyle/>
          <a:p>
            <a:pPr algn="ctr"/>
            <a:r>
              <a:rPr kumimoji="0" lang="zh-TW" altLang="en-US" b="1">
                <a:ea typeface="微軟正黑體"/>
                <a:cs typeface="微軟正黑體"/>
              </a:rPr>
              <a:t>台中自然科學博物館</a:t>
            </a:r>
          </a:p>
        </p:txBody>
      </p:sp>
      <p:sp>
        <p:nvSpPr>
          <p:cNvPr id="83974" name="標題 1"/>
          <p:cNvSpPr txBox="1">
            <a:spLocks/>
          </p:cNvSpPr>
          <p:nvPr/>
        </p:nvSpPr>
        <p:spPr bwMode="auto">
          <a:xfrm>
            <a:off x="4284663" y="6143625"/>
            <a:ext cx="4391025" cy="568325"/>
          </a:xfrm>
          <a:prstGeom prst="rect">
            <a:avLst/>
          </a:prstGeom>
          <a:noFill/>
          <a:ln w="9525">
            <a:noFill/>
            <a:miter lim="800000"/>
            <a:headEnd/>
            <a:tailEnd/>
          </a:ln>
        </p:spPr>
        <p:txBody>
          <a:bodyPr anchor="ctr"/>
          <a:lstStyle/>
          <a:p>
            <a:pPr algn="ctr"/>
            <a:r>
              <a:rPr kumimoji="0" lang="zh-TW" altLang="en-US" b="1">
                <a:ea typeface="微軟正黑體"/>
                <a:cs typeface="微軟正黑體"/>
              </a:rPr>
              <a:t>台北木柵動物園</a:t>
            </a:r>
          </a:p>
        </p:txBody>
      </p:sp>
      <p:sp>
        <p:nvSpPr>
          <p:cNvPr id="83975" name="標題 1"/>
          <p:cNvSpPr txBox="1">
            <a:spLocks/>
          </p:cNvSpPr>
          <p:nvPr/>
        </p:nvSpPr>
        <p:spPr bwMode="auto">
          <a:xfrm>
            <a:off x="4284663" y="2786063"/>
            <a:ext cx="4416425" cy="568325"/>
          </a:xfrm>
          <a:prstGeom prst="rect">
            <a:avLst/>
          </a:prstGeom>
          <a:noFill/>
          <a:ln w="9525">
            <a:noFill/>
            <a:miter lim="800000"/>
            <a:headEnd/>
            <a:tailEnd/>
          </a:ln>
        </p:spPr>
        <p:txBody>
          <a:bodyPr anchor="ctr"/>
          <a:lstStyle/>
          <a:p>
            <a:pPr algn="ctr"/>
            <a:r>
              <a:rPr kumimoji="0" lang="zh-TW" altLang="en-US" b="1">
                <a:ea typeface="微軟正黑體"/>
                <a:cs typeface="微軟正黑體"/>
              </a:rPr>
              <a:t>台北淡水老街文化巡禮</a:t>
            </a:r>
            <a:r>
              <a:rPr kumimoji="0" lang="en-US" altLang="zh-TW" b="1">
                <a:ea typeface="微軟正黑體"/>
                <a:cs typeface="微軟正黑體"/>
              </a:rPr>
              <a:t>-</a:t>
            </a:r>
          </a:p>
          <a:p>
            <a:pPr algn="ctr"/>
            <a:r>
              <a:rPr kumimoji="0" lang="zh-TW" altLang="en-US" b="1">
                <a:ea typeface="微軟正黑體"/>
                <a:cs typeface="微軟正黑體"/>
              </a:rPr>
              <a:t>行前請社會老師建立先備知識</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標題 1"/>
          <p:cNvSpPr>
            <a:spLocks noGrp="1"/>
          </p:cNvSpPr>
          <p:nvPr>
            <p:ph type="title"/>
          </p:nvPr>
        </p:nvSpPr>
        <p:spPr>
          <a:xfrm>
            <a:off x="4929188" y="0"/>
            <a:ext cx="4214812" cy="2000250"/>
          </a:xfrm>
          <a:solidFill>
            <a:srgbClr val="FFFF99"/>
          </a:solidFill>
        </p:spPr>
        <p:txBody>
          <a:bodyPr/>
          <a:lstStyle/>
          <a:p>
            <a:pPr eaLnBrk="1" hangingPunct="1"/>
            <a:r>
              <a:rPr lang="zh-TW" altLang="en-US" sz="2800" smtClean="0">
                <a:latin typeface="典匠超明" pitchFamily="49" charset="-120"/>
                <a:ea typeface="典匠超明" pitchFamily="49" charset="-120"/>
                <a:cs typeface="微軟正黑體"/>
              </a:rPr>
              <a:t>班際球賽</a:t>
            </a:r>
            <a:r>
              <a:rPr lang="en-US" altLang="zh-TW" sz="2800" smtClean="0">
                <a:latin typeface="典匠超明" pitchFamily="49" charset="-120"/>
                <a:ea typeface="典匠超明" pitchFamily="49" charset="-120"/>
                <a:cs typeface="微軟正黑體"/>
              </a:rPr>
              <a:t>-</a:t>
            </a:r>
            <a:r>
              <a:rPr lang="zh-TW" altLang="en-US" sz="2800" smtClean="0">
                <a:latin typeface="典匠超明" pitchFamily="49" charset="-120"/>
                <a:ea typeface="典匠超明" pitchFamily="49" charset="-120"/>
                <a:cs typeface="微軟正黑體"/>
              </a:rPr>
              <a:t>培養團隊合作，班級向心力與增取榮譽感</a:t>
            </a:r>
          </a:p>
        </p:txBody>
      </p:sp>
      <p:grpSp>
        <p:nvGrpSpPr>
          <p:cNvPr id="86018" name="群組 14"/>
          <p:cNvGrpSpPr>
            <a:grpSpLocks/>
          </p:cNvGrpSpPr>
          <p:nvPr/>
        </p:nvGrpSpPr>
        <p:grpSpPr bwMode="auto">
          <a:xfrm>
            <a:off x="785813" y="642938"/>
            <a:ext cx="4071937" cy="2751137"/>
            <a:chOff x="285720" y="214289"/>
            <a:chExt cx="4071966" cy="2750522"/>
          </a:xfrm>
        </p:grpSpPr>
        <p:pic>
          <p:nvPicPr>
            <p:cNvPr id="86027" name="Picture 4" descr="D:\校務行政\97學年上\活動照片\校務行政\97班季球賽\照片 151.jpg"/>
            <p:cNvPicPr>
              <a:picLocks noChangeAspect="1" noChangeArrowheads="1"/>
            </p:cNvPicPr>
            <p:nvPr/>
          </p:nvPicPr>
          <p:blipFill>
            <a:blip r:embed="rId3"/>
            <a:srcRect/>
            <a:stretch>
              <a:fillRect/>
            </a:stretch>
          </p:blipFill>
          <p:spPr bwMode="auto">
            <a:xfrm>
              <a:off x="285720" y="214289"/>
              <a:ext cx="3006763" cy="2255071"/>
            </a:xfrm>
            <a:prstGeom prst="rect">
              <a:avLst/>
            </a:prstGeom>
            <a:noFill/>
            <a:ln w="9525">
              <a:noFill/>
              <a:miter lim="800000"/>
              <a:headEnd/>
              <a:tailEnd/>
            </a:ln>
          </p:spPr>
        </p:pic>
        <p:pic>
          <p:nvPicPr>
            <p:cNvPr id="86028" name="Picture 5" descr="D:\校務行政\97學年上\活動照片\校務行政\97班季球賽\照片 253.jpg"/>
            <p:cNvPicPr>
              <a:picLocks noChangeAspect="1" noChangeArrowheads="1"/>
            </p:cNvPicPr>
            <p:nvPr/>
          </p:nvPicPr>
          <p:blipFill>
            <a:blip r:embed="rId4"/>
            <a:srcRect/>
            <a:stretch>
              <a:fillRect/>
            </a:stretch>
          </p:blipFill>
          <p:spPr bwMode="auto">
            <a:xfrm>
              <a:off x="2500298" y="1571613"/>
              <a:ext cx="1857388" cy="1393198"/>
            </a:xfrm>
            <a:prstGeom prst="rect">
              <a:avLst/>
            </a:prstGeom>
            <a:noFill/>
            <a:ln w="9525">
              <a:noFill/>
              <a:miter lim="800000"/>
              <a:headEnd/>
              <a:tailEnd/>
            </a:ln>
          </p:spPr>
        </p:pic>
      </p:grpSp>
      <p:pic>
        <p:nvPicPr>
          <p:cNvPr id="86019" name="Picture 3" descr="D:\校務行政\97學年上\活動照片\校務行政\97班季球賽\照片 015.jpg"/>
          <p:cNvPicPr>
            <a:picLocks noChangeAspect="1" noChangeArrowheads="1"/>
          </p:cNvPicPr>
          <p:nvPr/>
        </p:nvPicPr>
        <p:blipFill>
          <a:blip r:embed="rId5"/>
          <a:srcRect/>
          <a:stretch>
            <a:fillRect/>
          </a:stretch>
        </p:blipFill>
        <p:spPr bwMode="auto">
          <a:xfrm>
            <a:off x="1762125" y="4286250"/>
            <a:ext cx="3181350" cy="2386013"/>
          </a:xfrm>
          <a:prstGeom prst="rect">
            <a:avLst/>
          </a:prstGeom>
          <a:noFill/>
          <a:ln w="9525">
            <a:noFill/>
            <a:miter lim="800000"/>
            <a:headEnd/>
            <a:tailEnd/>
          </a:ln>
        </p:spPr>
      </p:pic>
      <p:pic>
        <p:nvPicPr>
          <p:cNvPr id="86020" name="Picture 6" descr="D:\校務行政\97學年上\活動照片\校務行政\97班季球賽\照片 169.jpg"/>
          <p:cNvPicPr>
            <a:picLocks noChangeAspect="1" noChangeArrowheads="1"/>
          </p:cNvPicPr>
          <p:nvPr/>
        </p:nvPicPr>
        <p:blipFill>
          <a:blip r:embed="rId6"/>
          <a:srcRect/>
          <a:stretch>
            <a:fillRect/>
          </a:stretch>
        </p:blipFill>
        <p:spPr bwMode="auto">
          <a:xfrm>
            <a:off x="428625" y="4000500"/>
            <a:ext cx="1895475" cy="1422400"/>
          </a:xfrm>
          <a:prstGeom prst="rect">
            <a:avLst/>
          </a:prstGeom>
          <a:noFill/>
          <a:ln w="9525">
            <a:noFill/>
            <a:miter lim="800000"/>
            <a:headEnd/>
            <a:tailEnd/>
          </a:ln>
        </p:spPr>
      </p:pic>
      <p:grpSp>
        <p:nvGrpSpPr>
          <p:cNvPr id="86021" name="群組 12"/>
          <p:cNvGrpSpPr>
            <a:grpSpLocks/>
          </p:cNvGrpSpPr>
          <p:nvPr/>
        </p:nvGrpSpPr>
        <p:grpSpPr bwMode="auto">
          <a:xfrm>
            <a:off x="5214938" y="2571750"/>
            <a:ext cx="3602037" cy="3776663"/>
            <a:chOff x="5000628" y="1714488"/>
            <a:chExt cx="3602160" cy="3776222"/>
          </a:xfrm>
        </p:grpSpPr>
        <p:pic>
          <p:nvPicPr>
            <p:cNvPr id="86025" name="Picture 8" descr="D:\校務行政\97學年上\活動照片\校務行政\97班季球賽\照片 039.jpg"/>
            <p:cNvPicPr>
              <a:picLocks noChangeAspect="1" noChangeArrowheads="1"/>
            </p:cNvPicPr>
            <p:nvPr/>
          </p:nvPicPr>
          <p:blipFill>
            <a:blip r:embed="rId7"/>
            <a:srcRect/>
            <a:stretch>
              <a:fillRect/>
            </a:stretch>
          </p:blipFill>
          <p:spPr bwMode="auto">
            <a:xfrm>
              <a:off x="5000628" y="1714488"/>
              <a:ext cx="3602160" cy="2701926"/>
            </a:xfrm>
            <a:prstGeom prst="rect">
              <a:avLst/>
            </a:prstGeom>
            <a:noFill/>
            <a:ln w="9525">
              <a:noFill/>
              <a:miter lim="800000"/>
              <a:headEnd/>
              <a:tailEnd/>
            </a:ln>
          </p:spPr>
        </p:pic>
        <p:pic>
          <p:nvPicPr>
            <p:cNvPr id="86026" name="Picture 7" descr="D:\校務行政\97學年上\活動照片\校務行政\97班季球賽\照片 054.jpg"/>
            <p:cNvPicPr>
              <a:picLocks noChangeAspect="1" noChangeArrowheads="1"/>
            </p:cNvPicPr>
            <p:nvPr/>
          </p:nvPicPr>
          <p:blipFill>
            <a:blip r:embed="rId8"/>
            <a:srcRect/>
            <a:stretch>
              <a:fillRect/>
            </a:stretch>
          </p:blipFill>
          <p:spPr bwMode="auto">
            <a:xfrm>
              <a:off x="6371497" y="4000504"/>
              <a:ext cx="1986717" cy="1490206"/>
            </a:xfrm>
            <a:prstGeom prst="rect">
              <a:avLst/>
            </a:prstGeom>
            <a:noFill/>
            <a:ln w="9525">
              <a:noFill/>
              <a:miter lim="800000"/>
              <a:headEnd/>
              <a:tailEnd/>
            </a:ln>
          </p:spPr>
        </p:pic>
      </p:grpSp>
      <p:sp>
        <p:nvSpPr>
          <p:cNvPr id="86022" name="標題 1"/>
          <p:cNvSpPr txBox="1">
            <a:spLocks/>
          </p:cNvSpPr>
          <p:nvPr/>
        </p:nvSpPr>
        <p:spPr bwMode="auto">
          <a:xfrm>
            <a:off x="2339975" y="3644900"/>
            <a:ext cx="2357438" cy="714375"/>
          </a:xfrm>
          <a:prstGeom prst="rect">
            <a:avLst/>
          </a:prstGeom>
          <a:noFill/>
          <a:ln w="9525">
            <a:noFill/>
            <a:miter lim="800000"/>
            <a:headEnd/>
            <a:tailEnd/>
          </a:ln>
        </p:spPr>
        <p:txBody>
          <a:bodyPr anchor="ctr"/>
          <a:lstStyle/>
          <a:p>
            <a:pPr algn="ctr"/>
            <a:r>
              <a:rPr kumimoji="0" lang="zh-TW" altLang="en-US" sz="2400">
                <a:ea typeface="微軟正黑體"/>
                <a:cs typeface="微軟正黑體"/>
              </a:rPr>
              <a:t>七年級拔河</a:t>
            </a:r>
          </a:p>
        </p:txBody>
      </p:sp>
      <p:sp>
        <p:nvSpPr>
          <p:cNvPr id="86023" name="標題 1"/>
          <p:cNvSpPr txBox="1">
            <a:spLocks/>
          </p:cNvSpPr>
          <p:nvPr/>
        </p:nvSpPr>
        <p:spPr bwMode="auto">
          <a:xfrm>
            <a:off x="611188" y="2781300"/>
            <a:ext cx="2357437" cy="714375"/>
          </a:xfrm>
          <a:prstGeom prst="rect">
            <a:avLst/>
          </a:prstGeom>
          <a:noFill/>
          <a:ln w="9525">
            <a:noFill/>
            <a:miter lim="800000"/>
            <a:headEnd/>
            <a:tailEnd/>
          </a:ln>
        </p:spPr>
        <p:txBody>
          <a:bodyPr anchor="ctr"/>
          <a:lstStyle/>
          <a:p>
            <a:pPr algn="ctr"/>
            <a:r>
              <a:rPr kumimoji="0" lang="zh-TW" altLang="en-US" sz="2400" b="1">
                <a:ea typeface="微軟正黑體"/>
                <a:cs typeface="微軟正黑體"/>
              </a:rPr>
              <a:t>八年級足壘</a:t>
            </a:r>
          </a:p>
        </p:txBody>
      </p:sp>
      <p:sp>
        <p:nvSpPr>
          <p:cNvPr id="86024" name="標題 1"/>
          <p:cNvSpPr txBox="1">
            <a:spLocks/>
          </p:cNvSpPr>
          <p:nvPr/>
        </p:nvSpPr>
        <p:spPr bwMode="auto">
          <a:xfrm>
            <a:off x="6286500" y="2143125"/>
            <a:ext cx="2357438" cy="714375"/>
          </a:xfrm>
          <a:prstGeom prst="rect">
            <a:avLst/>
          </a:prstGeom>
          <a:noFill/>
          <a:ln w="9525">
            <a:noFill/>
            <a:miter lim="800000"/>
            <a:headEnd/>
            <a:tailEnd/>
          </a:ln>
        </p:spPr>
        <p:txBody>
          <a:bodyPr anchor="ctr"/>
          <a:lstStyle/>
          <a:p>
            <a:pPr algn="ctr"/>
            <a:r>
              <a:rPr kumimoji="0" lang="zh-TW" altLang="en-US" sz="2400">
                <a:ea typeface="微軟正黑體"/>
                <a:cs typeface="微軟正黑體"/>
              </a:rPr>
              <a:t>九年級籃球</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p:cNvSpPr>
          <p:nvPr/>
        </p:nvSpPr>
        <p:spPr bwMode="auto">
          <a:xfrm>
            <a:off x="468313" y="0"/>
            <a:ext cx="8229600" cy="1143000"/>
          </a:xfrm>
          <a:prstGeom prst="rect">
            <a:avLst/>
          </a:prstGeom>
          <a:noFill/>
          <a:ln w="9525">
            <a:noFill/>
            <a:miter lim="800000"/>
            <a:headEnd/>
            <a:tailEnd/>
          </a:ln>
        </p:spPr>
        <p:txBody>
          <a:bodyPr anchor="ctr"/>
          <a:lstStyle/>
          <a:p>
            <a:pPr algn="ctr" eaLnBrk="0" hangingPunct="0"/>
            <a:r>
              <a:rPr kumimoji="0" lang="zh-TW" altLang="en-US" sz="2800">
                <a:solidFill>
                  <a:srgbClr val="CC0000"/>
                </a:solidFill>
                <a:latin typeface="Calibri" pitchFamily="34" charset="0"/>
              </a:rPr>
              <a:t>推動品德教育現況、特色</a:t>
            </a:r>
          </a:p>
        </p:txBody>
      </p:sp>
      <p:sp>
        <p:nvSpPr>
          <p:cNvPr id="88066" name="Text Box 2"/>
          <p:cNvSpPr txBox="1">
            <a:spLocks noChangeArrowheads="1"/>
          </p:cNvSpPr>
          <p:nvPr/>
        </p:nvSpPr>
        <p:spPr bwMode="auto">
          <a:xfrm>
            <a:off x="2268538" y="981075"/>
            <a:ext cx="5256212" cy="457200"/>
          </a:xfrm>
          <a:prstGeom prst="rect">
            <a:avLst/>
          </a:prstGeom>
          <a:solidFill>
            <a:srgbClr val="FFFF99"/>
          </a:solidFill>
          <a:ln w="9525">
            <a:noFill/>
            <a:miter lim="800000"/>
            <a:headEnd/>
            <a:tailEnd/>
          </a:ln>
        </p:spPr>
        <p:txBody>
          <a:bodyPr>
            <a:spAutoFit/>
          </a:bodyPr>
          <a:lstStyle/>
          <a:p>
            <a:pPr algn="ctr"/>
            <a:r>
              <a:rPr lang="zh-TW" altLang="en-US" sz="2400">
                <a:solidFill>
                  <a:srgbClr val="990000"/>
                </a:solidFill>
              </a:rPr>
              <a:t>「恒中有愛、幸福半島」校慶園遊會</a:t>
            </a:r>
            <a:endParaRPr lang="zh-TW" altLang="en-US" sz="2400"/>
          </a:p>
        </p:txBody>
      </p:sp>
      <p:sp>
        <p:nvSpPr>
          <p:cNvPr id="88067" name="標題 1"/>
          <p:cNvSpPr txBox="1">
            <a:spLocks/>
          </p:cNvSpPr>
          <p:nvPr/>
        </p:nvSpPr>
        <p:spPr bwMode="auto">
          <a:xfrm>
            <a:off x="3132138" y="5949950"/>
            <a:ext cx="5526087" cy="714375"/>
          </a:xfrm>
          <a:prstGeom prst="rect">
            <a:avLst/>
          </a:prstGeom>
          <a:noFill/>
          <a:ln w="9525">
            <a:noFill/>
            <a:miter lim="800000"/>
            <a:headEnd/>
            <a:tailEnd/>
          </a:ln>
        </p:spPr>
        <p:txBody>
          <a:bodyPr anchor="ctr"/>
          <a:lstStyle/>
          <a:p>
            <a:pPr algn="ctr"/>
            <a:r>
              <a:rPr kumimoji="0" lang="zh-TW" altLang="en-US" sz="2400">
                <a:ea typeface="微軟正黑體"/>
                <a:cs typeface="微軟正黑體"/>
              </a:rPr>
              <a:t>活動所得</a:t>
            </a:r>
            <a:r>
              <a:rPr kumimoji="0" lang="en-US" altLang="zh-TW" sz="2400">
                <a:ea typeface="微軟正黑體"/>
                <a:cs typeface="微軟正黑體"/>
              </a:rPr>
              <a:t>30%</a:t>
            </a:r>
            <a:r>
              <a:rPr kumimoji="0" lang="zh-TW" altLang="en-US" sz="2400">
                <a:ea typeface="微軟正黑體"/>
                <a:cs typeface="微軟正黑體"/>
              </a:rPr>
              <a:t>捐助蒲公英基金會</a:t>
            </a:r>
          </a:p>
        </p:txBody>
      </p:sp>
      <p:pic>
        <p:nvPicPr>
          <p:cNvPr id="88068" name="Picture 5" descr="DSCF4830"/>
          <p:cNvPicPr>
            <a:picLocks noChangeAspect="1" noChangeArrowheads="1"/>
          </p:cNvPicPr>
          <p:nvPr/>
        </p:nvPicPr>
        <p:blipFill>
          <a:blip r:embed="rId2"/>
          <a:srcRect/>
          <a:stretch>
            <a:fillRect/>
          </a:stretch>
        </p:blipFill>
        <p:spPr bwMode="auto">
          <a:xfrm>
            <a:off x="5292725" y="3500438"/>
            <a:ext cx="3384550" cy="2538412"/>
          </a:xfrm>
          <a:prstGeom prst="rect">
            <a:avLst/>
          </a:prstGeom>
          <a:noFill/>
          <a:ln w="9525">
            <a:noFill/>
            <a:miter lim="800000"/>
            <a:headEnd/>
            <a:tailEnd/>
          </a:ln>
        </p:spPr>
      </p:pic>
      <p:pic>
        <p:nvPicPr>
          <p:cNvPr id="88069" name="Picture 6" descr="DSCF4845"/>
          <p:cNvPicPr>
            <a:picLocks noChangeAspect="1" noChangeArrowheads="1"/>
          </p:cNvPicPr>
          <p:nvPr/>
        </p:nvPicPr>
        <p:blipFill>
          <a:blip r:embed="rId3"/>
          <a:srcRect/>
          <a:stretch>
            <a:fillRect/>
          </a:stretch>
        </p:blipFill>
        <p:spPr bwMode="auto">
          <a:xfrm>
            <a:off x="684213" y="1700213"/>
            <a:ext cx="2400300" cy="1800225"/>
          </a:xfrm>
          <a:prstGeom prst="rect">
            <a:avLst/>
          </a:prstGeom>
          <a:noFill/>
          <a:ln w="9525">
            <a:noFill/>
            <a:miter lim="800000"/>
            <a:headEnd/>
            <a:tailEnd/>
          </a:ln>
        </p:spPr>
      </p:pic>
      <p:pic>
        <p:nvPicPr>
          <p:cNvPr id="88070" name="Picture 7" descr="DSCF4853"/>
          <p:cNvPicPr>
            <a:picLocks noChangeAspect="1" noChangeArrowheads="1"/>
          </p:cNvPicPr>
          <p:nvPr/>
        </p:nvPicPr>
        <p:blipFill>
          <a:blip r:embed="rId4"/>
          <a:srcRect/>
          <a:stretch>
            <a:fillRect/>
          </a:stretch>
        </p:blipFill>
        <p:spPr bwMode="auto">
          <a:xfrm>
            <a:off x="4140200" y="1916113"/>
            <a:ext cx="2400300" cy="1800225"/>
          </a:xfrm>
          <a:prstGeom prst="rect">
            <a:avLst/>
          </a:prstGeom>
          <a:noFill/>
          <a:ln w="9525">
            <a:noFill/>
            <a:miter lim="800000"/>
            <a:headEnd/>
            <a:tailEnd/>
          </a:ln>
        </p:spPr>
      </p:pic>
      <p:pic>
        <p:nvPicPr>
          <p:cNvPr id="88071" name="Picture 8" descr="DSCF4860"/>
          <p:cNvPicPr>
            <a:picLocks noChangeAspect="1" noChangeArrowheads="1"/>
          </p:cNvPicPr>
          <p:nvPr/>
        </p:nvPicPr>
        <p:blipFill>
          <a:blip r:embed="rId5"/>
          <a:srcRect/>
          <a:stretch>
            <a:fillRect/>
          </a:stretch>
        </p:blipFill>
        <p:spPr bwMode="auto">
          <a:xfrm>
            <a:off x="250825" y="3500438"/>
            <a:ext cx="2400300" cy="1800225"/>
          </a:xfrm>
          <a:prstGeom prst="rect">
            <a:avLst/>
          </a:prstGeom>
          <a:noFill/>
          <a:ln w="9525">
            <a:noFill/>
            <a:miter lim="800000"/>
            <a:headEnd/>
            <a:tailEnd/>
          </a:ln>
        </p:spPr>
      </p:pic>
      <p:pic>
        <p:nvPicPr>
          <p:cNvPr id="88072" name="Picture 9" descr="DSCF4875"/>
          <p:cNvPicPr>
            <a:picLocks noChangeAspect="1" noChangeArrowheads="1"/>
          </p:cNvPicPr>
          <p:nvPr/>
        </p:nvPicPr>
        <p:blipFill>
          <a:blip r:embed="rId6"/>
          <a:srcRect/>
          <a:stretch>
            <a:fillRect/>
          </a:stretch>
        </p:blipFill>
        <p:spPr bwMode="auto">
          <a:xfrm>
            <a:off x="2411413" y="3429000"/>
            <a:ext cx="2400300" cy="1800225"/>
          </a:xfrm>
          <a:prstGeom prst="rect">
            <a:avLst/>
          </a:prstGeom>
          <a:noFill/>
          <a:ln w="9525">
            <a:noFill/>
            <a:miter lim="800000"/>
            <a:headEnd/>
            <a:tailEnd/>
          </a:ln>
        </p:spPr>
      </p:pic>
      <p:pic>
        <p:nvPicPr>
          <p:cNvPr id="88073" name="Picture 10" descr="DSC_1843"/>
          <p:cNvPicPr>
            <a:picLocks noChangeAspect="1" noChangeArrowheads="1"/>
          </p:cNvPicPr>
          <p:nvPr/>
        </p:nvPicPr>
        <p:blipFill>
          <a:blip r:embed="rId7"/>
          <a:srcRect/>
          <a:stretch>
            <a:fillRect/>
          </a:stretch>
        </p:blipFill>
        <p:spPr bwMode="auto">
          <a:xfrm>
            <a:off x="6732588" y="1628775"/>
            <a:ext cx="2166937" cy="1441450"/>
          </a:xfrm>
          <a:prstGeom prst="rect">
            <a:avLst/>
          </a:prstGeom>
          <a:noFill/>
          <a:ln w="9525">
            <a:noFill/>
            <a:miter lim="800000"/>
            <a:headEnd/>
            <a:tailEnd/>
          </a:ln>
        </p:spPr>
      </p:pic>
      <p:pic>
        <p:nvPicPr>
          <p:cNvPr id="88074" name="Picture 11" descr="DSC_1683"/>
          <p:cNvPicPr>
            <a:picLocks noChangeAspect="1" noChangeArrowheads="1"/>
          </p:cNvPicPr>
          <p:nvPr/>
        </p:nvPicPr>
        <p:blipFill>
          <a:blip r:embed="rId8"/>
          <a:srcRect/>
          <a:stretch>
            <a:fillRect/>
          </a:stretch>
        </p:blipFill>
        <p:spPr bwMode="auto">
          <a:xfrm>
            <a:off x="1331913" y="5157788"/>
            <a:ext cx="2166937" cy="14414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p:cNvSpPr>
          <p:nvPr>
            <p:ph type="title"/>
          </p:nvPr>
        </p:nvSpPr>
        <p:spPr>
          <a:xfrm>
            <a:off x="468313" y="0"/>
            <a:ext cx="8229600" cy="1143000"/>
          </a:xfrm>
        </p:spPr>
        <p:txBody>
          <a:bodyPr/>
          <a:lstStyle/>
          <a:p>
            <a:r>
              <a:rPr lang="zh-TW" altLang="en-US" sz="2800" smtClean="0">
                <a:solidFill>
                  <a:srgbClr val="CC0000"/>
                </a:solidFill>
                <a:ea typeface="典匠超明" pitchFamily="49" charset="-120"/>
              </a:rPr>
              <a:t>推動品德教育現況、特色</a:t>
            </a:r>
            <a:r>
              <a:rPr lang="zh-TW" altLang="en-US" smtClean="0"/>
              <a:t> </a:t>
            </a:r>
          </a:p>
        </p:txBody>
      </p:sp>
      <p:sp>
        <p:nvSpPr>
          <p:cNvPr id="89090" name="Rectangle 3"/>
          <p:cNvSpPr>
            <a:spLocks noGrp="1"/>
          </p:cNvSpPr>
          <p:nvPr>
            <p:ph type="body" idx="1"/>
          </p:nvPr>
        </p:nvSpPr>
        <p:spPr>
          <a:xfrm>
            <a:off x="1258888" y="1341438"/>
            <a:ext cx="2962275" cy="504825"/>
          </a:xfrm>
        </p:spPr>
        <p:txBody>
          <a:bodyPr/>
          <a:lstStyle/>
          <a:p>
            <a:pPr>
              <a:buFont typeface="Arial" charset="0"/>
              <a:buNone/>
            </a:pPr>
            <a:r>
              <a:rPr lang="zh-TW" altLang="en-US" sz="2000" smtClean="0">
                <a:ea typeface="典匠超明" pitchFamily="49" charset="-120"/>
              </a:rPr>
              <a:t>指甲彩繪美容設計編髮</a:t>
            </a:r>
          </a:p>
        </p:txBody>
      </p:sp>
      <p:sp>
        <p:nvSpPr>
          <p:cNvPr id="89091" name="Text Box 2"/>
          <p:cNvSpPr txBox="1">
            <a:spLocks noChangeArrowheads="1"/>
          </p:cNvSpPr>
          <p:nvPr/>
        </p:nvSpPr>
        <p:spPr bwMode="auto">
          <a:xfrm>
            <a:off x="0" y="6092825"/>
            <a:ext cx="5761038" cy="457200"/>
          </a:xfrm>
          <a:prstGeom prst="rect">
            <a:avLst/>
          </a:prstGeom>
          <a:solidFill>
            <a:srgbClr val="FFFF99"/>
          </a:solidFill>
          <a:ln w="9525">
            <a:noFill/>
            <a:miter lim="800000"/>
            <a:headEnd/>
            <a:tailEnd/>
          </a:ln>
        </p:spPr>
        <p:txBody>
          <a:bodyPr>
            <a:spAutoFit/>
          </a:bodyPr>
          <a:lstStyle/>
          <a:p>
            <a:pPr algn="ctr"/>
            <a:r>
              <a:rPr lang="zh-TW" altLang="en-US" sz="2400">
                <a:solidFill>
                  <a:srgbClr val="990000"/>
                </a:solidFill>
              </a:rPr>
              <a:t>技藝班課程</a:t>
            </a:r>
            <a:r>
              <a:rPr lang="zh-TW" altLang="zh-TW" sz="2400">
                <a:solidFill>
                  <a:srgbClr val="990000"/>
                </a:solidFill>
              </a:rPr>
              <a:t>-</a:t>
            </a:r>
            <a:r>
              <a:rPr lang="zh-TW" altLang="en-US" sz="2400">
                <a:solidFill>
                  <a:srgbClr val="990000"/>
                </a:solidFill>
              </a:rPr>
              <a:t>讓學生適得其所，學有專長</a:t>
            </a:r>
            <a:endParaRPr lang="zh-TW" altLang="en-US" sz="2400"/>
          </a:p>
        </p:txBody>
      </p:sp>
      <p:pic>
        <p:nvPicPr>
          <p:cNvPr id="89092" name="Picture 5" descr="指甲彩繪美容設計編髮2"/>
          <p:cNvPicPr>
            <a:picLocks noChangeAspect="1" noChangeArrowheads="1"/>
          </p:cNvPicPr>
          <p:nvPr/>
        </p:nvPicPr>
        <p:blipFill>
          <a:blip r:embed="rId2"/>
          <a:srcRect/>
          <a:stretch>
            <a:fillRect/>
          </a:stretch>
        </p:blipFill>
        <p:spPr bwMode="auto">
          <a:xfrm>
            <a:off x="1258888" y="3213100"/>
            <a:ext cx="2720975" cy="2039938"/>
          </a:xfrm>
          <a:prstGeom prst="rect">
            <a:avLst/>
          </a:prstGeom>
          <a:noFill/>
          <a:ln w="9525">
            <a:noFill/>
            <a:miter lim="800000"/>
            <a:headEnd/>
            <a:tailEnd/>
          </a:ln>
        </p:spPr>
      </p:pic>
      <p:pic>
        <p:nvPicPr>
          <p:cNvPr id="89093" name="Picture 6" descr="指甲彩繪美容設計編髮3"/>
          <p:cNvPicPr>
            <a:picLocks noChangeAspect="1" noChangeArrowheads="1"/>
          </p:cNvPicPr>
          <p:nvPr/>
        </p:nvPicPr>
        <p:blipFill>
          <a:blip r:embed="rId3"/>
          <a:srcRect/>
          <a:stretch>
            <a:fillRect/>
          </a:stretch>
        </p:blipFill>
        <p:spPr bwMode="auto">
          <a:xfrm>
            <a:off x="468313" y="1773238"/>
            <a:ext cx="2232025" cy="1674812"/>
          </a:xfrm>
          <a:prstGeom prst="rect">
            <a:avLst/>
          </a:prstGeom>
          <a:noFill/>
          <a:ln w="9525">
            <a:noFill/>
            <a:miter lim="800000"/>
            <a:headEnd/>
            <a:tailEnd/>
          </a:ln>
        </p:spPr>
      </p:pic>
      <p:pic>
        <p:nvPicPr>
          <p:cNvPr id="89094" name="Picture 7" descr="餐飲課程1"/>
          <p:cNvPicPr>
            <a:picLocks noChangeAspect="1" noChangeArrowheads="1"/>
          </p:cNvPicPr>
          <p:nvPr/>
        </p:nvPicPr>
        <p:blipFill>
          <a:blip r:embed="rId4"/>
          <a:srcRect/>
          <a:stretch>
            <a:fillRect/>
          </a:stretch>
        </p:blipFill>
        <p:spPr bwMode="auto">
          <a:xfrm>
            <a:off x="4572000" y="1268413"/>
            <a:ext cx="2400300" cy="1800225"/>
          </a:xfrm>
          <a:prstGeom prst="rect">
            <a:avLst/>
          </a:prstGeom>
          <a:noFill/>
          <a:ln w="9525">
            <a:noFill/>
            <a:miter lim="800000"/>
            <a:headEnd/>
            <a:tailEnd/>
          </a:ln>
        </p:spPr>
      </p:pic>
      <p:pic>
        <p:nvPicPr>
          <p:cNvPr id="89095" name="Picture 8" descr="餐飲課程5"/>
          <p:cNvPicPr>
            <a:picLocks noChangeAspect="1" noChangeArrowheads="1"/>
          </p:cNvPicPr>
          <p:nvPr/>
        </p:nvPicPr>
        <p:blipFill>
          <a:blip r:embed="rId5"/>
          <a:srcRect/>
          <a:stretch>
            <a:fillRect/>
          </a:stretch>
        </p:blipFill>
        <p:spPr bwMode="auto">
          <a:xfrm>
            <a:off x="6516688" y="1989138"/>
            <a:ext cx="2257425" cy="1693862"/>
          </a:xfrm>
          <a:prstGeom prst="rect">
            <a:avLst/>
          </a:prstGeom>
          <a:noFill/>
          <a:ln w="9525">
            <a:noFill/>
            <a:miter lim="800000"/>
            <a:headEnd/>
            <a:tailEnd/>
          </a:ln>
        </p:spPr>
      </p:pic>
      <p:sp>
        <p:nvSpPr>
          <p:cNvPr id="89096" name="Rectangle 9"/>
          <p:cNvSpPr>
            <a:spLocks/>
          </p:cNvSpPr>
          <p:nvPr/>
        </p:nvSpPr>
        <p:spPr bwMode="auto">
          <a:xfrm>
            <a:off x="5003800" y="3213100"/>
            <a:ext cx="1296988" cy="5048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kumimoji="0" lang="zh-TW" altLang="en-US">
                <a:latin typeface="Calibri" pitchFamily="34" charset="0"/>
              </a:rPr>
              <a:t>餐飲課程</a:t>
            </a:r>
          </a:p>
        </p:txBody>
      </p:sp>
      <p:pic>
        <p:nvPicPr>
          <p:cNvPr id="89097" name="Picture 10" descr="設計課程-馬賽克拼貼1"/>
          <p:cNvPicPr>
            <a:picLocks noChangeAspect="1" noChangeArrowheads="1"/>
          </p:cNvPicPr>
          <p:nvPr/>
        </p:nvPicPr>
        <p:blipFill>
          <a:blip r:embed="rId6"/>
          <a:srcRect/>
          <a:stretch>
            <a:fillRect/>
          </a:stretch>
        </p:blipFill>
        <p:spPr bwMode="auto">
          <a:xfrm>
            <a:off x="4427538" y="4076700"/>
            <a:ext cx="2400300" cy="1800225"/>
          </a:xfrm>
          <a:prstGeom prst="rect">
            <a:avLst/>
          </a:prstGeom>
          <a:noFill/>
          <a:ln w="9525">
            <a:noFill/>
            <a:miter lim="800000"/>
            <a:headEnd/>
            <a:tailEnd/>
          </a:ln>
        </p:spPr>
      </p:pic>
      <p:pic>
        <p:nvPicPr>
          <p:cNvPr id="89098" name="Picture 11" descr="設計課程-城門模型製作"/>
          <p:cNvPicPr>
            <a:picLocks noChangeAspect="1" noChangeArrowheads="1"/>
          </p:cNvPicPr>
          <p:nvPr/>
        </p:nvPicPr>
        <p:blipFill>
          <a:blip r:embed="rId7"/>
          <a:srcRect/>
          <a:stretch>
            <a:fillRect/>
          </a:stretch>
        </p:blipFill>
        <p:spPr bwMode="auto">
          <a:xfrm>
            <a:off x="6443663" y="4797425"/>
            <a:ext cx="2400300" cy="1800225"/>
          </a:xfrm>
          <a:prstGeom prst="rect">
            <a:avLst/>
          </a:prstGeom>
          <a:noFill/>
          <a:ln w="9525">
            <a:noFill/>
            <a:miter lim="800000"/>
            <a:headEnd/>
            <a:tailEnd/>
          </a:ln>
        </p:spPr>
      </p:pic>
      <p:sp>
        <p:nvSpPr>
          <p:cNvPr id="89099" name="Rectangle 12"/>
          <p:cNvSpPr>
            <a:spLocks/>
          </p:cNvSpPr>
          <p:nvPr/>
        </p:nvSpPr>
        <p:spPr bwMode="auto">
          <a:xfrm>
            <a:off x="7092950" y="4149725"/>
            <a:ext cx="1296988" cy="5048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kumimoji="0" lang="zh-TW" altLang="en-US">
                <a:latin typeface="Calibri" pitchFamily="34" charset="0"/>
              </a:rPr>
              <a:t>設計課程</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p:txBody>
          <a:bodyPr/>
          <a:lstStyle/>
          <a:p>
            <a:endParaRPr lang="zh-TW" altLang="en-US" smtClean="0"/>
          </a:p>
        </p:txBody>
      </p:sp>
      <p:sp>
        <p:nvSpPr>
          <p:cNvPr id="90114" name="Rectangle 3"/>
          <p:cNvSpPr>
            <a:spLocks noGrp="1"/>
          </p:cNvSpPr>
          <p:nvPr>
            <p:ph type="body" idx="1"/>
          </p:nvPr>
        </p:nvSpPr>
        <p:spPr/>
        <p:txBody>
          <a:bodyPr/>
          <a:lstStyle/>
          <a:p>
            <a:pPr>
              <a:buFont typeface="Arial" charset="0"/>
              <a:buNone/>
            </a:pPr>
            <a:r>
              <a:rPr lang="zh-TW" altLang="en-US" sz="4400" smtClean="0">
                <a:latin typeface="典匠超明" pitchFamily="49" charset="-120"/>
                <a:ea typeface="典匠超明" pitchFamily="49" charset="-120"/>
              </a:rPr>
              <a:t>其實還有很多</a:t>
            </a:r>
            <a:r>
              <a:rPr lang="en-US" altLang="zh-TW" sz="4400" smtClean="0">
                <a:ea typeface="典匠超明" pitchFamily="49" charset="-120"/>
              </a:rPr>
              <a:t>…</a:t>
            </a:r>
            <a:r>
              <a:rPr lang="en-US" altLang="zh-TW" sz="4400" smtClean="0">
                <a:latin typeface="典匠超明" pitchFamily="49" charset="-120"/>
                <a:ea typeface="典匠超明" pitchFamily="49" charset="-120"/>
              </a:rPr>
              <a:t>.</a:t>
            </a:r>
          </a:p>
          <a:p>
            <a:pPr>
              <a:buFont typeface="Arial" charset="0"/>
              <a:buNone/>
            </a:pPr>
            <a:r>
              <a:rPr lang="zh-TW" altLang="en-US" sz="4400" smtClean="0">
                <a:solidFill>
                  <a:srgbClr val="FF0000"/>
                </a:solidFill>
                <a:latin typeface="典匠超明" pitchFamily="49" charset="-120"/>
                <a:ea typeface="典匠超明" pitchFamily="49" charset="-120"/>
              </a:rPr>
              <a:t>教學與輔導方面也皆有所發揮！</a:t>
            </a:r>
          </a:p>
          <a:p>
            <a:pPr>
              <a:buFont typeface="Arial" charset="0"/>
              <a:buNone/>
            </a:pPr>
            <a:endParaRPr lang="zh-TW" altLang="en-US" sz="2800" smtClean="0">
              <a:solidFill>
                <a:schemeClr val="accent1"/>
              </a:solidFill>
              <a:latin typeface="典匠超明" pitchFamily="49" charset="-120"/>
              <a:ea typeface="典匠超明" pitchFamily="49" charset="-120"/>
            </a:endParaRPr>
          </a:p>
          <a:p>
            <a:pPr>
              <a:buFont typeface="Arial" charset="0"/>
              <a:buNone/>
            </a:pPr>
            <a:endParaRPr lang="zh-TW" altLang="en-US" sz="2800" smtClean="0">
              <a:solidFill>
                <a:schemeClr val="accent1"/>
              </a:solidFill>
              <a:latin typeface="典匠超明" pitchFamily="49" charset="-120"/>
              <a:ea typeface="典匠超明" pitchFamily="49" charset="-120"/>
            </a:endParaRPr>
          </a:p>
          <a:p>
            <a:pPr>
              <a:buFont typeface="Arial" charset="0"/>
              <a:buNone/>
            </a:pPr>
            <a:r>
              <a:rPr lang="zh-TW" altLang="en-US" sz="2800" smtClean="0">
                <a:solidFill>
                  <a:schemeClr val="accent1"/>
                </a:solidFill>
                <a:latin typeface="典匠超明" pitchFamily="49" charset="-120"/>
                <a:ea typeface="典匠超明" pitchFamily="49" charset="-120"/>
              </a:rPr>
              <a:t>各單位依權責進行分工，由各處室主任擔任協調者，並加強各單位橫向整合與聯繫。</a:t>
            </a:r>
            <a:r>
              <a:rPr lang="zh-TW" altLang="en-US" sz="4400" smtClean="0">
                <a:latin typeface="典匠超明" pitchFamily="49" charset="-120"/>
                <a:ea typeface="典匠超明" pitchFamily="49" charset="-120"/>
              </a:rPr>
              <a:t> </a:t>
            </a:r>
          </a:p>
        </p:txBody>
      </p:sp>
      <p:sp>
        <p:nvSpPr>
          <p:cNvPr id="90115" name="標題 1"/>
          <p:cNvSpPr txBox="1">
            <a:spLocks/>
          </p:cNvSpPr>
          <p:nvPr/>
        </p:nvSpPr>
        <p:spPr bwMode="auto">
          <a:xfrm>
            <a:off x="900113" y="5949950"/>
            <a:ext cx="7758112" cy="714375"/>
          </a:xfrm>
          <a:prstGeom prst="rect">
            <a:avLst/>
          </a:prstGeom>
          <a:noFill/>
          <a:ln w="9525">
            <a:noFill/>
            <a:miter lim="800000"/>
            <a:headEnd/>
            <a:tailEnd/>
          </a:ln>
        </p:spPr>
        <p:txBody>
          <a:bodyPr anchor="ctr"/>
          <a:lstStyle/>
          <a:p>
            <a:pPr algn="ctr"/>
            <a:r>
              <a:rPr kumimoji="0" lang="zh-TW" altLang="en-US" sz="2400">
                <a:ea typeface="微軟正黑體"/>
                <a:cs typeface="微軟正黑體"/>
              </a:rPr>
              <a:t>學校是大家的！你願不願意投入成為一份子？</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150" name="Group 2830"/>
          <p:cNvGraphicFramePr>
            <a:graphicFrameLocks noGrp="1"/>
          </p:cNvGraphicFramePr>
          <p:nvPr>
            <p:ph idx="1"/>
          </p:nvPr>
        </p:nvGraphicFramePr>
        <p:xfrm>
          <a:off x="468313" y="1052513"/>
          <a:ext cx="8218487" cy="5575300"/>
        </p:xfrm>
        <a:graphic>
          <a:graphicData uri="http://schemas.openxmlformats.org/drawingml/2006/table">
            <a:tbl>
              <a:tblPr/>
              <a:tblGrid>
                <a:gridCol w="2374900"/>
                <a:gridCol w="487362"/>
                <a:gridCol w="484188"/>
                <a:gridCol w="488950"/>
                <a:gridCol w="485775"/>
                <a:gridCol w="487362"/>
                <a:gridCol w="487363"/>
                <a:gridCol w="487362"/>
                <a:gridCol w="485775"/>
                <a:gridCol w="487363"/>
                <a:gridCol w="487362"/>
                <a:gridCol w="485775"/>
                <a:gridCol w="488950"/>
              </a:tblGrid>
              <a:tr h="5762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800" b="0" i="0" u="none" strike="noStrike" cap="none" normalizeH="0" baseline="0" smtClean="0">
                        <a:ln>
                          <a:noFill/>
                        </a:ln>
                        <a:solidFill>
                          <a:schemeClr val="tx1"/>
                        </a:solidFill>
                        <a:effectLst/>
                        <a:latin typeface="Calibri" pitchFamily="34" charset="0"/>
                        <a:ea typeface="新細明體"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1</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2</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3</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4</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5</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6</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7</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8</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9</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10</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11</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smtClean="0">
                          <a:ln>
                            <a:noFill/>
                          </a:ln>
                          <a:solidFill>
                            <a:schemeClr val="tx1"/>
                          </a:solidFill>
                          <a:effectLst/>
                          <a:latin typeface="Times New Roman" pitchFamily="18" charset="0"/>
                          <a:ea typeface="新細明體" charset="-120"/>
                        </a:rPr>
                        <a:t>12</a:t>
                      </a:r>
                      <a:r>
                        <a:rPr kumimoji="1" lang="zh-TW" altLang="en-US" sz="1000" b="0" i="0" u="none" strike="noStrike" cap="none" normalizeH="0" baseline="0" smtClean="0">
                          <a:ln>
                            <a:noFill/>
                          </a:ln>
                          <a:solidFill>
                            <a:schemeClr val="tx1"/>
                          </a:solidFill>
                          <a:effectLst/>
                          <a:latin typeface="Times New Roman" pitchFamily="18" charset="0"/>
                          <a:ea typeface="新細明體" charset="-120"/>
                        </a:rPr>
                        <a:t>月</a:t>
                      </a:r>
                      <a:endParaRPr kumimoji="1" lang="zh-TW" altLang="en-US" sz="1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品德教育榮譽卡</a:t>
                      </a:r>
                      <a:endParaRPr kumimoji="1" lang="zh-TW" altLang="en-US" sz="1400" b="0" i="0" u="none" strike="noStrike" cap="none" normalizeH="0" baseline="0" smtClean="0">
                        <a:ln>
                          <a:noFill/>
                        </a:ln>
                        <a:solidFill>
                          <a:schemeClr val="tx1"/>
                        </a:solidFill>
                        <a:effectLst/>
                        <a:latin typeface="Times New Roman" pitchFamily="18" charset="0"/>
                        <a:ea typeface="典匠超明" pitchFamily="49"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集點活動</a:t>
                      </a:r>
                      <a:endParaRPr kumimoji="1" lang="zh-TW" altLang="en-US" sz="1400" b="0" i="0" u="none" strike="noStrike" cap="none" normalizeH="0" baseline="0" smtClean="0">
                        <a:ln>
                          <a:noFill/>
                        </a:ln>
                        <a:solidFill>
                          <a:schemeClr val="tx1"/>
                        </a:solidFill>
                        <a:effectLst/>
                        <a:latin typeface="Arial"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教師班級經營分享</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朝會心得分享</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班級圖書櫃閱讀推廣</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班親會</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恒中有品模範生選舉</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班際球賽</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樂活單車自由行</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越野路跑活動</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校園彩繪活動</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校園有品標語設置</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小藝術家畫展與</a:t>
                      </a:r>
                      <a:endParaRPr kumimoji="1" lang="zh-TW" altLang="en-US" sz="1400" b="0" i="0" u="none" strike="noStrike" cap="none" normalizeH="0" baseline="0" smtClean="0">
                        <a:ln>
                          <a:noFill/>
                        </a:ln>
                        <a:solidFill>
                          <a:schemeClr val="tx1"/>
                        </a:solidFill>
                        <a:effectLst/>
                        <a:latin typeface="Times New Roman" pitchFamily="18" charset="0"/>
                        <a:ea typeface="典匠超明" pitchFamily="49"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音樂表演</a:t>
                      </a:r>
                      <a:endParaRPr kumimoji="1" lang="zh-TW" altLang="en-US" sz="1400" b="0" i="0" u="none" strike="noStrike" cap="none" normalizeH="0" baseline="0" smtClean="0">
                        <a:ln>
                          <a:noFill/>
                        </a:ln>
                        <a:solidFill>
                          <a:schemeClr val="tx1"/>
                        </a:solidFill>
                        <a:effectLst/>
                        <a:latin typeface="Arial"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交通法規標誌設置</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週會相關宣導講座</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新細明體" charset="-120"/>
                        </a:rPr>
                        <a:t>校慶愛心園遊會</a:t>
                      </a:r>
                      <a:endParaRPr kumimoji="1" lang="zh-TW" altLang="en-US" sz="14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chemeClr val="tx1"/>
                          </a:solidFill>
                          <a:effectLst/>
                          <a:latin typeface="Times New Roman" pitchFamily="18" charset="0"/>
                          <a:ea typeface="新細明體" charset="-120"/>
                        </a:rPr>
                        <a:t>●</a:t>
                      </a:r>
                      <a:endParaRPr kumimoji="1" lang="zh-TW" altLang="en-US" sz="800" b="0" i="0" u="none" strike="noStrike" cap="none" normalizeH="0" baseline="0" smtClean="0">
                        <a:ln>
                          <a:noFill/>
                        </a:ln>
                        <a:solidFill>
                          <a:schemeClr val="tx1"/>
                        </a:solidFill>
                        <a:effectLst/>
                        <a:latin typeface="Arial"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800" b="0" i="0" u="none" strike="noStrike" cap="none" normalizeH="0" baseline="0" smtClean="0">
                        <a:ln>
                          <a:noFill/>
                        </a:ln>
                        <a:solidFill>
                          <a:schemeClr val="tx1"/>
                        </a:solidFill>
                        <a:effectLst/>
                        <a:latin typeface="Calibri" pitchFamily="34" charset="0"/>
                        <a:ea typeface="典匠超明" pitchFamily="49"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1377" name="Rectangle 2829"/>
          <p:cNvSpPr>
            <a:spLocks noGrp="1"/>
          </p:cNvSpPr>
          <p:nvPr>
            <p:ph type="title"/>
          </p:nvPr>
        </p:nvSpPr>
        <p:spPr>
          <a:xfrm>
            <a:off x="468313" y="0"/>
            <a:ext cx="8229600" cy="1143000"/>
          </a:xfrm>
        </p:spPr>
        <p:txBody>
          <a:bodyPr/>
          <a:lstStyle/>
          <a:p>
            <a:r>
              <a:rPr lang="zh-TW" altLang="en-US" sz="2000" smtClean="0">
                <a:solidFill>
                  <a:srgbClr val="CC0000"/>
                </a:solidFill>
                <a:ea typeface="典匠超明" pitchFamily="49" charset="-120"/>
              </a:rPr>
              <a:t>「秀出好品格、感恩一級棒」恒中有品運動甘特圖</a:t>
            </a:r>
            <a:r>
              <a:rPr lang="zh-TW" altLang="en-US"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p:cNvSpPr>
          <p:nvPr>
            <p:ph type="title"/>
          </p:nvPr>
        </p:nvSpPr>
        <p:spPr>
          <a:xfrm>
            <a:off x="468313" y="0"/>
            <a:ext cx="8229600" cy="1143000"/>
          </a:xfrm>
        </p:spPr>
        <p:txBody>
          <a:bodyPr/>
          <a:lstStyle/>
          <a:p>
            <a:r>
              <a:rPr lang="zh-TW" altLang="en-US" smtClean="0">
                <a:solidFill>
                  <a:schemeClr val="accent2"/>
                </a:solidFill>
                <a:ea typeface="典匠超明" pitchFamily="49" charset="-120"/>
              </a:rPr>
              <a:t>與您分享</a:t>
            </a:r>
          </a:p>
        </p:txBody>
      </p:sp>
      <p:sp>
        <p:nvSpPr>
          <p:cNvPr id="92162" name="Rectangle 3"/>
          <p:cNvSpPr>
            <a:spLocks noGrp="1"/>
          </p:cNvSpPr>
          <p:nvPr>
            <p:ph type="body" idx="1"/>
          </p:nvPr>
        </p:nvSpPr>
        <p:spPr>
          <a:xfrm>
            <a:off x="468313" y="1844675"/>
            <a:ext cx="8229600" cy="4525963"/>
          </a:xfrm>
        </p:spPr>
        <p:txBody>
          <a:bodyPr/>
          <a:lstStyle/>
          <a:p>
            <a:pPr>
              <a:lnSpc>
                <a:spcPct val="80000"/>
              </a:lnSpc>
              <a:buFont typeface="Arial" charset="0"/>
              <a:buNone/>
            </a:pPr>
            <a:r>
              <a:rPr lang="en-US" altLang="zh-TW" sz="2200" smtClean="0">
                <a:solidFill>
                  <a:srgbClr val="FF3399"/>
                </a:solidFill>
                <a:latin typeface="典匠超明" pitchFamily="49" charset="-120"/>
                <a:ea typeface="典匠超明" pitchFamily="49" charset="-120"/>
              </a:rPr>
              <a:t>1.</a:t>
            </a:r>
            <a:r>
              <a:rPr lang="zh-TW" altLang="en-US" sz="2200" smtClean="0">
                <a:solidFill>
                  <a:srgbClr val="FF3399"/>
                </a:solidFill>
                <a:latin typeface="典匠超明" pitchFamily="49" charset="-120"/>
                <a:ea typeface="典匠超明" pitchFamily="49" charset="-120"/>
              </a:rPr>
              <a:t>良性典範：以身作則、落實身教重於言教並營造溫馨和諧的校園是恆中每一位教師所秉持的想法，</a:t>
            </a:r>
            <a:r>
              <a:rPr lang="en-US" altLang="zh-TW" sz="2200" smtClean="0">
                <a:solidFill>
                  <a:srgbClr val="FF3399"/>
                </a:solidFill>
                <a:latin typeface="典匠超明" pitchFamily="49" charset="-120"/>
                <a:ea typeface="典匠超明" pitchFamily="49" charset="-120"/>
              </a:rPr>
              <a:t>『</a:t>
            </a:r>
            <a:r>
              <a:rPr lang="zh-TW" altLang="en-US" sz="2200" smtClean="0">
                <a:solidFill>
                  <a:srgbClr val="FF3399"/>
                </a:solidFill>
                <a:latin typeface="典匠超明" pitchFamily="49" charset="-120"/>
                <a:ea typeface="典匠超明" pitchFamily="49" charset="-120"/>
              </a:rPr>
              <a:t>秀出好品格、感恩一級棒</a:t>
            </a:r>
            <a:r>
              <a:rPr lang="en-US" altLang="zh-TW" sz="2200" smtClean="0">
                <a:solidFill>
                  <a:srgbClr val="FF3399"/>
                </a:solidFill>
                <a:latin typeface="典匠超明" pitchFamily="49" charset="-120"/>
                <a:ea typeface="典匠超明" pitchFamily="49" charset="-120"/>
              </a:rPr>
              <a:t>』</a:t>
            </a:r>
            <a:r>
              <a:rPr lang="zh-TW" altLang="en-US" sz="2200" smtClean="0">
                <a:solidFill>
                  <a:srgbClr val="FF3399"/>
                </a:solidFill>
                <a:latin typeface="典匠超明" pitchFamily="49" charset="-120"/>
                <a:ea typeface="典匠超明" pitchFamily="49" charset="-120"/>
              </a:rPr>
              <a:t>更是邱幗英校長所發起的恆中校園有品運動。</a:t>
            </a:r>
          </a:p>
          <a:p>
            <a:pPr>
              <a:lnSpc>
                <a:spcPct val="80000"/>
              </a:lnSpc>
              <a:buFont typeface="Arial" charset="0"/>
              <a:buNone/>
            </a:pPr>
            <a:r>
              <a:rPr lang="en-US" altLang="zh-TW" sz="2200" smtClean="0">
                <a:solidFill>
                  <a:srgbClr val="FF9933"/>
                </a:solidFill>
                <a:latin typeface="典匠超明" pitchFamily="49" charset="-120"/>
                <a:ea typeface="典匠超明" pitchFamily="49" charset="-120"/>
              </a:rPr>
              <a:t>2.</a:t>
            </a:r>
            <a:r>
              <a:rPr lang="zh-TW" altLang="en-US" sz="2200" smtClean="0">
                <a:solidFill>
                  <a:srgbClr val="FF9933"/>
                </a:solidFill>
                <a:latin typeface="典匠超明" pitchFamily="49" charset="-120"/>
                <a:ea typeface="典匠超明" pitchFamily="49" charset="-120"/>
              </a:rPr>
              <a:t>耐心勸勉：透過不厭其煩的勸勉，從感情上激勵學生良善的動機和道德勇氣。</a:t>
            </a:r>
          </a:p>
          <a:p>
            <a:pPr>
              <a:lnSpc>
                <a:spcPct val="80000"/>
              </a:lnSpc>
              <a:buFont typeface="Arial" charset="0"/>
              <a:buNone/>
            </a:pPr>
            <a:r>
              <a:rPr lang="en-US" altLang="zh-TW" sz="2200" smtClean="0">
                <a:solidFill>
                  <a:srgbClr val="00CC00"/>
                </a:solidFill>
                <a:latin typeface="典匠超明" pitchFamily="49" charset="-120"/>
                <a:ea typeface="典匠超明" pitchFamily="49" charset="-120"/>
              </a:rPr>
              <a:t>3.</a:t>
            </a:r>
            <a:r>
              <a:rPr lang="zh-TW" altLang="en-US" sz="2200" smtClean="0">
                <a:solidFill>
                  <a:srgbClr val="00CC00"/>
                </a:solidFill>
                <a:latin typeface="典匠超明" pitchFamily="49" charset="-120"/>
                <a:ea typeface="典匠超明" pitchFamily="49" charset="-120"/>
              </a:rPr>
              <a:t>真誠解說：品德教育不是僅靠課堂上所教的，而是要發自內心與學生進行真誠對話，來解除他們心中的疑惑並啟發他們的道德認知。</a:t>
            </a:r>
          </a:p>
          <a:p>
            <a:pPr>
              <a:lnSpc>
                <a:spcPct val="80000"/>
              </a:lnSpc>
              <a:buFont typeface="Arial" charset="0"/>
              <a:buNone/>
            </a:pPr>
            <a:r>
              <a:rPr lang="en-US" altLang="zh-TW" sz="2200" smtClean="0">
                <a:solidFill>
                  <a:srgbClr val="0000FF"/>
                </a:solidFill>
                <a:latin typeface="典匠超明" pitchFamily="49" charset="-120"/>
                <a:ea typeface="典匠超明" pitchFamily="49" charset="-120"/>
              </a:rPr>
              <a:t>4.</a:t>
            </a:r>
            <a:r>
              <a:rPr lang="zh-TW" altLang="en-US" sz="2200" smtClean="0">
                <a:solidFill>
                  <a:srgbClr val="0000FF"/>
                </a:solidFill>
                <a:latin typeface="典匠超明" pitchFamily="49" charset="-120"/>
                <a:ea typeface="典匠超明" pitchFamily="49" charset="-120"/>
              </a:rPr>
              <a:t>親身體驗：安排生活體驗教學活動，教導學生樂於助人及服務人群的方法，知福、惜福、感恩的態度，鼓勵學生積極參與各項活動，讓他們有機會親身體驗自己對別人或學校的貢獻。</a:t>
            </a:r>
          </a:p>
          <a:p>
            <a:pPr>
              <a:lnSpc>
                <a:spcPct val="80000"/>
              </a:lnSpc>
              <a:buFont typeface="Arial" charset="0"/>
              <a:buNone/>
            </a:pPr>
            <a:r>
              <a:rPr lang="en-US" altLang="zh-TW" sz="2200" smtClean="0">
                <a:latin typeface="典匠超明" pitchFamily="49" charset="-120"/>
                <a:ea typeface="典匠超明" pitchFamily="49" charset="-120"/>
              </a:rPr>
              <a:t>5.</a:t>
            </a:r>
            <a:r>
              <a:rPr lang="zh-TW" altLang="en-US" sz="2200" smtClean="0">
                <a:latin typeface="典匠超明" pitchFamily="49" charset="-120"/>
                <a:ea typeface="典匠超明" pitchFamily="49" charset="-120"/>
              </a:rPr>
              <a:t>環境教育：營造一個優質的藝術人文環境，形塑文雅氣質，教師要建立與經營一個讓學生感受到「尊重」與「合作」的學習環境。</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a:xfrm>
            <a:off x="539750" y="1700213"/>
            <a:ext cx="8229600" cy="1143000"/>
          </a:xfrm>
        </p:spPr>
        <p:txBody>
          <a:bodyPr/>
          <a:lstStyle/>
          <a:p>
            <a:r>
              <a:rPr lang="zh-TW" altLang="en-US" sz="3200" smtClean="0">
                <a:solidFill>
                  <a:srgbClr val="CC0000"/>
                </a:solidFill>
                <a:latin typeface="典匠超明" pitchFamily="49" charset="-120"/>
                <a:ea typeface="典匠超明" pitchFamily="49" charset="-120"/>
              </a:rPr>
              <a:t>身為一位老師，您還記得該做什麼嗎？</a:t>
            </a:r>
          </a:p>
        </p:txBody>
      </p:sp>
      <p:sp>
        <p:nvSpPr>
          <p:cNvPr id="93186" name="Rectangle 3"/>
          <p:cNvSpPr>
            <a:spLocks noGrp="1"/>
          </p:cNvSpPr>
          <p:nvPr>
            <p:ph type="body" idx="1"/>
          </p:nvPr>
        </p:nvSpPr>
        <p:spPr>
          <a:xfrm>
            <a:off x="1187450" y="3068638"/>
            <a:ext cx="7499350" cy="3057525"/>
          </a:xfrm>
        </p:spPr>
        <p:txBody>
          <a:bodyPr/>
          <a:lstStyle/>
          <a:p>
            <a:pPr>
              <a:buFont typeface="Arial" charset="0"/>
              <a:buNone/>
            </a:pPr>
            <a:r>
              <a:rPr lang="zh-TW" altLang="en-US" sz="7200" smtClean="0">
                <a:latin typeface="典匠超明" pitchFamily="49" charset="-120"/>
                <a:ea typeface="典匠超明" pitchFamily="49" charset="-120"/>
              </a:rPr>
              <a:t>能不能</a:t>
            </a:r>
            <a:r>
              <a:rPr lang="en-US" altLang="zh-TW" sz="7200" smtClean="0">
                <a:latin typeface="典匠超明" pitchFamily="49" charset="-120"/>
                <a:ea typeface="典匠超明" pitchFamily="49" charset="-120"/>
              </a:rPr>
              <a:t>vs</a:t>
            </a:r>
            <a:r>
              <a:rPr lang="zh-TW" altLang="en-US" sz="7200" smtClean="0">
                <a:latin typeface="典匠超明" pitchFamily="49" charset="-120"/>
                <a:ea typeface="典匠超明" pitchFamily="49" charset="-120"/>
              </a:rPr>
              <a:t>想不想</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468313" y="0"/>
            <a:ext cx="8229600" cy="1143000"/>
          </a:xfrm>
        </p:spPr>
        <p:txBody>
          <a:bodyPr/>
          <a:lstStyle/>
          <a:p>
            <a:r>
              <a:rPr lang="zh-TW" altLang="en-US" sz="2800" smtClean="0">
                <a:solidFill>
                  <a:srgbClr val="CC0000"/>
                </a:solidFill>
                <a:ea typeface="典匠超明" pitchFamily="49" charset="-120"/>
              </a:rPr>
              <a:t>壹、學校基本資料概述</a:t>
            </a:r>
            <a:r>
              <a:rPr lang="zh-TW" altLang="en-US" smtClean="0"/>
              <a:t> </a:t>
            </a:r>
          </a:p>
        </p:txBody>
      </p:sp>
      <p:sp>
        <p:nvSpPr>
          <p:cNvPr id="20482" name="Rectangle 3"/>
          <p:cNvSpPr>
            <a:spLocks noGrp="1"/>
          </p:cNvSpPr>
          <p:nvPr>
            <p:ph type="body" idx="1"/>
          </p:nvPr>
        </p:nvSpPr>
        <p:spPr>
          <a:xfrm>
            <a:off x="468313" y="1773238"/>
            <a:ext cx="8229600" cy="3776662"/>
          </a:xfrm>
        </p:spPr>
        <p:txBody>
          <a:bodyPr/>
          <a:lstStyle/>
          <a:p>
            <a:r>
              <a:rPr lang="zh-TW" altLang="en-US" smtClean="0">
                <a:latin typeface="典匠超明" pitchFamily="49" charset="-120"/>
                <a:ea typeface="典匠超明" pitchFamily="49" charset="-120"/>
              </a:rPr>
              <a:t> </a:t>
            </a:r>
            <a:r>
              <a:rPr lang="zh-TW" altLang="en-US" sz="2800" smtClean="0">
                <a:latin typeface="典匠超明" pitchFamily="49" charset="-120"/>
                <a:ea typeface="典匠超明" pitchFamily="49" charset="-120"/>
              </a:rPr>
              <a:t>恆春地處台灣的最南端 </a:t>
            </a:r>
            <a:r>
              <a:rPr lang="en-US" altLang="zh-TW" sz="2800" smtClean="0">
                <a:latin typeface="典匠超明" pitchFamily="49" charset="-120"/>
                <a:ea typeface="典匠超明" pitchFamily="49" charset="-120"/>
              </a:rPr>
              <a:t>, </a:t>
            </a:r>
            <a:r>
              <a:rPr lang="zh-TW" altLang="en-US" sz="2800" smtClean="0">
                <a:latin typeface="典匠超明" pitchFamily="49" charset="-120"/>
                <a:ea typeface="典匠超明" pitchFamily="49" charset="-120"/>
              </a:rPr>
              <a:t>是個充滿人文氣息</a:t>
            </a:r>
            <a:r>
              <a:rPr lang="en-US" altLang="zh-TW" sz="2800" smtClean="0">
                <a:latin typeface="典匠超明" pitchFamily="49" charset="-120"/>
                <a:ea typeface="典匠超明" pitchFamily="49" charset="-120"/>
              </a:rPr>
              <a:t>. </a:t>
            </a:r>
            <a:r>
              <a:rPr lang="zh-TW" altLang="en-US" sz="2800" smtClean="0">
                <a:latin typeface="典匠超明" pitchFamily="49" charset="-120"/>
                <a:ea typeface="典匠超明" pitchFamily="49" charset="-120"/>
              </a:rPr>
              <a:t>美麗的小城 生長在這裡我們以它為榮。</a:t>
            </a:r>
          </a:p>
          <a:p>
            <a:r>
              <a:rPr lang="zh-TW" altLang="en-US" sz="2800" smtClean="0">
                <a:ea typeface="典匠超明" pitchFamily="49" charset="-120"/>
              </a:rPr>
              <a:t>   </a:t>
            </a:r>
            <a:r>
              <a:rPr lang="zh-TW" altLang="en-US" sz="2800" smtClean="0">
                <a:latin typeface="典匠超明" pitchFamily="49" charset="-120"/>
                <a:ea typeface="典匠超明" pitchFamily="49" charset="-120"/>
              </a:rPr>
              <a:t>恆春國中創校歷史悠久 是恆春鎮唯一的初級中等學校 它有光榮的歷史有一甲子的生命，全體師生人數約</a:t>
            </a:r>
            <a:r>
              <a:rPr lang="en-US" altLang="zh-TW" sz="2800" smtClean="0">
                <a:latin typeface="典匠超明" pitchFamily="49" charset="-120"/>
                <a:ea typeface="典匠超明" pitchFamily="49" charset="-120"/>
              </a:rPr>
              <a:t>1200</a:t>
            </a:r>
            <a:r>
              <a:rPr lang="zh-TW" altLang="en-US" sz="2800" smtClean="0">
                <a:latin typeface="典匠超明" pitchFamily="49" charset="-120"/>
                <a:ea typeface="典匠超明" pitchFamily="49" charset="-120"/>
              </a:rPr>
              <a:t>人，配合九年一貫課程的實施 正以創新、關懷、成長的創校精神，邁向美好的未來。</a:t>
            </a:r>
            <a:r>
              <a:rPr lang="zh-TW" altLang="en-US" sz="2800" smtClean="0"/>
              <a:t> </a:t>
            </a:r>
          </a:p>
        </p:txBody>
      </p:sp>
      <p:pic>
        <p:nvPicPr>
          <p:cNvPr id="20483" name="Picture 4" descr="19"/>
          <p:cNvPicPr>
            <a:picLocks noChangeAspect="1" noChangeArrowheads="1"/>
          </p:cNvPicPr>
          <p:nvPr/>
        </p:nvPicPr>
        <p:blipFill>
          <a:blip r:embed="rId2"/>
          <a:srcRect/>
          <a:stretch>
            <a:fillRect/>
          </a:stretch>
        </p:blipFill>
        <p:spPr bwMode="auto">
          <a:xfrm>
            <a:off x="539750" y="4849813"/>
            <a:ext cx="3024188" cy="200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p:nvPr>
        </p:nvSpPr>
        <p:spPr/>
        <p:txBody>
          <a:bodyPr/>
          <a:lstStyle/>
          <a:p>
            <a:endParaRPr lang="zh-TW" altLang="en-US" smtClean="0"/>
          </a:p>
        </p:txBody>
      </p:sp>
      <p:sp>
        <p:nvSpPr>
          <p:cNvPr id="94210" name="Rectangle 3"/>
          <p:cNvSpPr>
            <a:spLocks noGrp="1"/>
          </p:cNvSpPr>
          <p:nvPr>
            <p:ph type="body" idx="1"/>
          </p:nvPr>
        </p:nvSpPr>
        <p:spPr>
          <a:xfrm>
            <a:off x="457200" y="2997200"/>
            <a:ext cx="8229600" cy="3128963"/>
          </a:xfrm>
        </p:spPr>
        <p:txBody>
          <a:bodyPr/>
          <a:lstStyle/>
          <a:p>
            <a:pPr algn="ctr">
              <a:buFont typeface="Arial" charset="0"/>
              <a:buNone/>
            </a:pPr>
            <a:r>
              <a:rPr lang="zh-TW" altLang="en-US" smtClean="0">
                <a:ea typeface="典匠超明" pitchFamily="49" charset="-120"/>
              </a:rPr>
              <a:t>品德教育永遠不嫌多！</a:t>
            </a:r>
          </a:p>
          <a:p>
            <a:pPr algn="ctr">
              <a:buFont typeface="Arial" charset="0"/>
              <a:buNone/>
            </a:pPr>
            <a:endParaRPr lang="zh-TW" altLang="en-US" smtClean="0">
              <a:ea typeface="典匠超明" pitchFamily="49" charset="-120"/>
            </a:endParaRPr>
          </a:p>
          <a:p>
            <a:pPr algn="ctr">
              <a:buFont typeface="Arial" charset="0"/>
              <a:buNone/>
            </a:pPr>
            <a:r>
              <a:rPr lang="zh-TW" altLang="en-US" smtClean="0">
                <a:ea typeface="典匠超明" pitchFamily="49" charset="-120"/>
              </a:rPr>
              <a:t>我們還能做什麼？</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p:nvPr>
        </p:nvSpPr>
        <p:spPr/>
        <p:txBody>
          <a:bodyPr/>
          <a:lstStyle/>
          <a:p>
            <a:endParaRPr lang="zh-TW" altLang="en-US" smtClean="0"/>
          </a:p>
        </p:txBody>
      </p:sp>
      <p:sp>
        <p:nvSpPr>
          <p:cNvPr id="95234" name="Rectangle 3"/>
          <p:cNvSpPr>
            <a:spLocks noGrp="1"/>
          </p:cNvSpPr>
          <p:nvPr>
            <p:ph type="body" idx="1"/>
          </p:nvPr>
        </p:nvSpPr>
        <p:spPr>
          <a:xfrm>
            <a:off x="457200" y="3357563"/>
            <a:ext cx="8229600" cy="2768600"/>
          </a:xfrm>
        </p:spPr>
        <p:txBody>
          <a:bodyPr/>
          <a:lstStyle/>
          <a:p>
            <a:pPr algn="ctr">
              <a:buFont typeface="Arial" charset="0"/>
              <a:buNone/>
            </a:pPr>
            <a:r>
              <a:rPr lang="en-US" altLang="zh-TW" smtClean="0">
                <a:solidFill>
                  <a:schemeClr val="accent2"/>
                </a:solidFill>
                <a:latin typeface="Broadway BT" pitchFamily="82" charset="0"/>
                <a:ea typeface="典匠超明" pitchFamily="49" charset="-120"/>
              </a:rPr>
              <a:t>THE END</a:t>
            </a:r>
          </a:p>
          <a:p>
            <a:pPr algn="ctr">
              <a:buFont typeface="Arial" charset="0"/>
              <a:buNone/>
            </a:pPr>
            <a:endParaRPr lang="en-US" altLang="zh-TW" smtClean="0">
              <a:solidFill>
                <a:schemeClr val="accent2"/>
              </a:solidFill>
              <a:latin typeface="Broadway BT" pitchFamily="82" charset="0"/>
              <a:ea typeface="典匠超明" pitchFamily="49" charset="-120"/>
            </a:endParaRPr>
          </a:p>
          <a:p>
            <a:pPr algn="ctr">
              <a:buFont typeface="Arial" charset="0"/>
              <a:buNone/>
            </a:pPr>
            <a:r>
              <a:rPr lang="zh-TW" altLang="en-US" smtClean="0">
                <a:solidFill>
                  <a:schemeClr val="accent2"/>
                </a:solidFill>
                <a:latin typeface="典匠超明" pitchFamily="49" charset="-120"/>
                <a:ea typeface="典匠超明" pitchFamily="49" charset="-120"/>
              </a:rPr>
              <a:t>非常感謝您的聆聽指教</a:t>
            </a:r>
          </a:p>
          <a:p>
            <a:pPr>
              <a:buFont typeface="Arial" charset="0"/>
              <a:buNone/>
            </a:pPr>
            <a:endParaRPr lang="zh-TW" altLang="en-US" smtClean="0">
              <a:latin typeface="Broadway BT" pitchFamily="82" charset="0"/>
            </a:endParaRPr>
          </a:p>
          <a:p>
            <a:pPr>
              <a:buFont typeface="Arial" charset="0"/>
              <a:buNone/>
            </a:pPr>
            <a:endParaRPr lang="zh-TW" altLang="en-US" smtClean="0">
              <a:latin typeface="Broadway BT"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zh-TW" altLang="en-US" sz="3600" smtClean="0">
                <a:solidFill>
                  <a:srgbClr val="CC0000"/>
                </a:solidFill>
                <a:latin typeface="典匠超明" pitchFamily="49" charset="-120"/>
                <a:ea typeface="典匠超明" pitchFamily="49" charset="-120"/>
              </a:rPr>
              <a:t>恆春國中</a:t>
            </a:r>
            <a:r>
              <a:rPr lang="en-US" altLang="zh-TW" sz="3600" smtClean="0">
                <a:solidFill>
                  <a:srgbClr val="CC0000"/>
                </a:solidFill>
                <a:latin typeface="典匠超明" pitchFamily="49" charset="-120"/>
                <a:ea typeface="典匠超明" pitchFamily="49" charset="-120"/>
              </a:rPr>
              <a:t>SWOT</a:t>
            </a:r>
            <a:r>
              <a:rPr lang="zh-TW" altLang="en-US" sz="3600" smtClean="0">
                <a:solidFill>
                  <a:srgbClr val="CC0000"/>
                </a:solidFill>
                <a:latin typeface="典匠超明" pitchFamily="49" charset="-120"/>
                <a:ea typeface="典匠超明" pitchFamily="49" charset="-120"/>
              </a:rPr>
              <a:t>分析</a:t>
            </a:r>
            <a:r>
              <a:rPr lang="zh-TW" altLang="en-US" smtClean="0"/>
              <a:t> </a:t>
            </a:r>
          </a:p>
        </p:txBody>
      </p:sp>
      <p:sp>
        <p:nvSpPr>
          <p:cNvPr id="21506" name="Rectangle 3"/>
          <p:cNvSpPr>
            <a:spLocks noGrp="1"/>
          </p:cNvSpPr>
          <p:nvPr>
            <p:ph type="body" idx="1"/>
          </p:nvPr>
        </p:nvSpPr>
        <p:spPr/>
        <p:txBody>
          <a:bodyPr/>
          <a:lstStyle/>
          <a:p>
            <a:pPr>
              <a:lnSpc>
                <a:spcPct val="80000"/>
              </a:lnSpc>
            </a:pPr>
            <a:r>
              <a:rPr lang="zh-TW" altLang="en-US" sz="2000" smtClean="0">
                <a:latin typeface="典匠超明" pitchFamily="49" charset="-120"/>
                <a:ea typeface="典匠超明" pitchFamily="49" charset="-120"/>
              </a:rPr>
              <a:t>優勢 </a:t>
            </a:r>
          </a:p>
          <a:p>
            <a:pPr>
              <a:lnSpc>
                <a:spcPct val="8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1</a:t>
            </a:r>
            <a:r>
              <a:rPr lang="zh-TW" altLang="en-US" sz="2000" smtClean="0">
                <a:latin typeface="典匠超明" pitchFamily="49" charset="-120"/>
                <a:ea typeface="典匠超明" pitchFamily="49" charset="-120"/>
              </a:rPr>
              <a:t>）恆春國中在邱幗英校長的領導下，有堅強的行政團隊，因是新任校長，故有著絕對的熱忱，在鄰鄉車城國中擔任主任數十年，因此對於各項人脈、行政資源之取得，也具備相當的實力。</a:t>
            </a:r>
          </a:p>
          <a:p>
            <a:pPr>
              <a:lnSpc>
                <a:spcPct val="8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2</a:t>
            </a:r>
            <a:r>
              <a:rPr lang="zh-TW" altLang="en-US" sz="2000" smtClean="0">
                <a:latin typeface="典匠超明" pitchFamily="49" charset="-120"/>
                <a:ea typeface="典匠超明" pitchFamily="49" charset="-120"/>
              </a:rPr>
              <a:t>）本校家長背景雖複雜，但也因此，有著各種專長的家長，在建築、藝術、政治、宗教、醫學、教育、資訊、、保全</a:t>
            </a:r>
            <a:r>
              <a:rPr lang="en-US" altLang="zh-TW" sz="2000" smtClean="0">
                <a:latin typeface="標楷體" pitchFamily="65" charset="-120"/>
                <a:ea typeface="典匠超明" pitchFamily="49" charset="-120"/>
              </a:rPr>
              <a:t>…</a:t>
            </a:r>
            <a:r>
              <a:rPr lang="zh-TW" altLang="en-US" sz="2000" smtClean="0">
                <a:latin typeface="典匠超明" pitchFamily="49" charset="-120"/>
                <a:ea typeface="典匠超明" pitchFamily="49" charset="-120"/>
              </a:rPr>
              <a:t>等方面，有著豐厚的人力資源，是恆中的一大寶藏。 </a:t>
            </a:r>
          </a:p>
          <a:p>
            <a:pPr>
              <a:lnSpc>
                <a:spcPct val="8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3</a:t>
            </a:r>
            <a:r>
              <a:rPr lang="zh-TW" altLang="en-US" sz="2000" smtClean="0">
                <a:latin typeface="典匠超明" pitchFamily="49" charset="-120"/>
                <a:ea typeface="典匠超明" pitchFamily="49" charset="-120"/>
              </a:rPr>
              <a:t>）恆中在美術班、體育班方面有多年的著力，且有一定的知名度，若能持續推展，將是本校的有力資源。 </a:t>
            </a:r>
          </a:p>
          <a:p>
            <a:pPr>
              <a:lnSpc>
                <a:spcPct val="8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4</a:t>
            </a:r>
            <a:r>
              <a:rPr lang="zh-TW" altLang="en-US" sz="2000" smtClean="0">
                <a:latin typeface="典匠超明" pitchFamily="49" charset="-120"/>
                <a:ea typeface="典匠超明" pitchFamily="49" charset="-120"/>
              </a:rPr>
              <a:t>）恆中附近之社會資源豐富，台電核三廠、墾丁國家公園、國立海洋生物博物館、車城福安宮、關山觀山巖、慈濟</a:t>
            </a:r>
            <a:r>
              <a:rPr lang="en-US" altLang="zh-TW" sz="2000" smtClean="0">
                <a:latin typeface="標楷體" pitchFamily="65" charset="-120"/>
                <a:ea typeface="典匠超明" pitchFamily="49" charset="-120"/>
              </a:rPr>
              <a:t>…</a:t>
            </a:r>
            <a:r>
              <a:rPr lang="zh-TW" altLang="en-US" sz="2000" smtClean="0">
                <a:latin typeface="典匠超明" pitchFamily="49" charset="-120"/>
                <a:ea typeface="典匠超明" pitchFamily="49" charset="-120"/>
              </a:rPr>
              <a:t>等等資源，亦是本校可利用的資源。</a:t>
            </a:r>
          </a:p>
          <a:p>
            <a:pPr>
              <a:lnSpc>
                <a:spcPct val="8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5</a:t>
            </a:r>
            <a:r>
              <a:rPr lang="zh-TW" altLang="en-US" sz="2000" smtClean="0">
                <a:latin typeface="典匠超明" pitchFamily="49" charset="-120"/>
                <a:ea typeface="典匠超明" pitchFamily="49" charset="-120"/>
              </a:rPr>
              <a:t>）恆春國中地理位置為台灣最南端，為台灣觀光最相當重要的景區，屏東縣政府及其他單位每年固定在此舉辦大型活動，如：墾丁風鈴祭、半島藝術祭、恆春國際民謠節、春天吶喊</a:t>
            </a:r>
            <a:r>
              <a:rPr lang="en-US" altLang="zh-TW" sz="2000" smtClean="0">
                <a:latin typeface="標楷體" pitchFamily="65" charset="-120"/>
                <a:ea typeface="典匠超明" pitchFamily="49" charset="-120"/>
              </a:rPr>
              <a:t>…</a:t>
            </a:r>
            <a:r>
              <a:rPr lang="zh-TW" altLang="en-US" sz="2000" smtClean="0">
                <a:latin typeface="典匠超明" pitchFamily="49" charset="-120"/>
                <a:ea typeface="典匠超明" pitchFamily="49" charset="-120"/>
              </a:rPr>
              <a:t>等，為宣傳恆春國中藝術文化最好的工具</a:t>
            </a:r>
            <a:r>
              <a:rPr lang="zh-TW" altLang="en-US" sz="2000" smtClean="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r>
              <a:rPr lang="zh-TW" altLang="en-US" sz="3600" smtClean="0">
                <a:solidFill>
                  <a:srgbClr val="CC0000"/>
                </a:solidFill>
                <a:latin typeface="典匠超明" pitchFamily="49" charset="-120"/>
                <a:ea typeface="典匠超明" pitchFamily="49" charset="-120"/>
              </a:rPr>
              <a:t>恆春國中</a:t>
            </a:r>
            <a:r>
              <a:rPr lang="en-US" altLang="zh-TW" sz="3600" smtClean="0">
                <a:solidFill>
                  <a:srgbClr val="CC0000"/>
                </a:solidFill>
                <a:latin typeface="典匠超明" pitchFamily="49" charset="-120"/>
                <a:ea typeface="典匠超明" pitchFamily="49" charset="-120"/>
              </a:rPr>
              <a:t>SWOT</a:t>
            </a:r>
            <a:r>
              <a:rPr lang="zh-TW" altLang="en-US" sz="3600" smtClean="0">
                <a:solidFill>
                  <a:srgbClr val="CC0000"/>
                </a:solidFill>
                <a:latin typeface="典匠超明" pitchFamily="49" charset="-120"/>
                <a:ea typeface="典匠超明" pitchFamily="49" charset="-120"/>
              </a:rPr>
              <a:t>分析</a:t>
            </a:r>
            <a:r>
              <a:rPr lang="zh-TW" altLang="en-US" smtClean="0"/>
              <a:t> </a:t>
            </a:r>
          </a:p>
        </p:txBody>
      </p:sp>
      <p:sp>
        <p:nvSpPr>
          <p:cNvPr id="22530" name="Rectangle 3"/>
          <p:cNvSpPr>
            <a:spLocks noGrp="1"/>
          </p:cNvSpPr>
          <p:nvPr>
            <p:ph type="body" idx="1"/>
          </p:nvPr>
        </p:nvSpPr>
        <p:spPr>
          <a:xfrm>
            <a:off x="457200" y="1600200"/>
            <a:ext cx="8229600" cy="4133850"/>
          </a:xfrm>
        </p:spPr>
        <p:txBody>
          <a:bodyPr/>
          <a:lstStyle/>
          <a:p>
            <a:pPr>
              <a:lnSpc>
                <a:spcPct val="90000"/>
              </a:lnSpc>
            </a:pPr>
            <a:r>
              <a:rPr lang="zh-TW" altLang="en-US" sz="2000" smtClean="0">
                <a:latin typeface="典匠超明" pitchFamily="49" charset="-120"/>
                <a:ea typeface="典匠超明" pitchFamily="49" charset="-120"/>
              </a:rPr>
              <a:t>劣勢</a:t>
            </a:r>
            <a:r>
              <a:rPr lang="zh-TW" altLang="en-US" sz="2400" smtClean="0">
                <a:latin typeface="典匠超明" pitchFamily="49" charset="-120"/>
                <a:ea typeface="典匠超明" pitchFamily="49" charset="-120"/>
              </a:rPr>
              <a:t> </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1</a:t>
            </a:r>
            <a:r>
              <a:rPr lang="zh-TW" altLang="en-US" sz="2000" smtClean="0">
                <a:latin typeface="典匠超明" pitchFamily="49" charset="-120"/>
                <a:ea typeface="典匠超明" pitchFamily="49" charset="-120"/>
              </a:rPr>
              <a:t>）恆中所處社區為觀光商業區，恆春半島攤販、民宿林立，因此學生家長背景複雜，再加上宗教陣頭間的青少年次文化與偏差行為流行，連帶也讓學生之行為複雜化，使得學生輔導之需求沈重，極需輔導的人力資源。 </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2</a:t>
            </a:r>
            <a:r>
              <a:rPr lang="zh-TW" altLang="en-US" sz="2000" smtClean="0">
                <a:latin typeface="典匠超明" pitchFamily="49" charset="-120"/>
                <a:ea typeface="典匠超明" pitchFamily="49" charset="-120"/>
              </a:rPr>
              <a:t>）恆中家長，因大環境經濟因素不佳，致使捐款也逐年減少，雖有歷任會長大力鼓吹，仍無法與經濟環境抗衡，使得本校之財力資源常處於不足的狀態。 </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3</a:t>
            </a:r>
            <a:r>
              <a:rPr lang="zh-TW" altLang="en-US" sz="2000" smtClean="0">
                <a:latin typeface="典匠超明" pitchFamily="49" charset="-120"/>
                <a:ea typeface="典匠超明" pitchFamily="49" charset="-120"/>
              </a:rPr>
              <a:t>）來自教育部、教育局之補助，亦因政府財政困難，也呈現下滑的趨勢，皆使得校務的推展資源捉襟見肘。 </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4</a:t>
            </a:r>
            <a:r>
              <a:rPr lang="zh-TW" altLang="en-US" sz="2000" smtClean="0">
                <a:latin typeface="典匠超明" pitchFamily="49" charset="-120"/>
                <a:ea typeface="典匠超明" pitchFamily="49" charset="-120"/>
              </a:rPr>
              <a:t>）恆中處於屏東偏遠地區，因交通往來須耗費較長時間，加上學校宿舍設備相當老舊，面臨教師調動、流動活躍的壓力，造成學生一直在適應新任教師的問題，乃是本校一大隱憂。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r>
              <a:rPr lang="zh-TW" altLang="en-US" sz="3600" smtClean="0">
                <a:solidFill>
                  <a:srgbClr val="CC0000"/>
                </a:solidFill>
                <a:latin typeface="典匠超明" pitchFamily="49" charset="-120"/>
                <a:ea typeface="典匠超明" pitchFamily="49" charset="-120"/>
              </a:rPr>
              <a:t>恆春國中</a:t>
            </a:r>
            <a:r>
              <a:rPr lang="en-US" altLang="zh-TW" sz="3600" smtClean="0">
                <a:solidFill>
                  <a:srgbClr val="CC0000"/>
                </a:solidFill>
                <a:latin typeface="典匠超明" pitchFamily="49" charset="-120"/>
                <a:ea typeface="典匠超明" pitchFamily="49" charset="-120"/>
              </a:rPr>
              <a:t>SWOT</a:t>
            </a:r>
            <a:r>
              <a:rPr lang="zh-TW" altLang="en-US" sz="3600" smtClean="0">
                <a:solidFill>
                  <a:srgbClr val="CC0000"/>
                </a:solidFill>
                <a:latin typeface="典匠超明" pitchFamily="49" charset="-120"/>
                <a:ea typeface="典匠超明" pitchFamily="49" charset="-120"/>
              </a:rPr>
              <a:t>分析</a:t>
            </a:r>
            <a:r>
              <a:rPr lang="zh-TW" altLang="en-US" smtClean="0"/>
              <a:t> </a:t>
            </a:r>
          </a:p>
        </p:txBody>
      </p:sp>
      <p:sp>
        <p:nvSpPr>
          <p:cNvPr id="23554" name="Rectangle 3"/>
          <p:cNvSpPr>
            <a:spLocks noGrp="1"/>
          </p:cNvSpPr>
          <p:nvPr>
            <p:ph type="body" idx="1"/>
          </p:nvPr>
        </p:nvSpPr>
        <p:spPr>
          <a:xfrm>
            <a:off x="457200" y="1600200"/>
            <a:ext cx="8229600" cy="3916363"/>
          </a:xfrm>
        </p:spPr>
        <p:txBody>
          <a:bodyPr/>
          <a:lstStyle/>
          <a:p>
            <a:pPr>
              <a:lnSpc>
                <a:spcPct val="90000"/>
              </a:lnSpc>
            </a:pPr>
            <a:r>
              <a:rPr lang="zh-TW" altLang="en-US" sz="2000" smtClean="0">
                <a:latin typeface="典匠超明" pitchFamily="49" charset="-120"/>
                <a:ea typeface="典匠超明" pitchFamily="49" charset="-120"/>
              </a:rPr>
              <a:t>機會 </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1</a:t>
            </a:r>
            <a:r>
              <a:rPr lang="zh-TW" altLang="en-US" sz="2000" smtClean="0">
                <a:latin typeface="典匠超明" pitchFamily="49" charset="-120"/>
                <a:ea typeface="典匠超明" pitchFamily="49" charset="-120"/>
              </a:rPr>
              <a:t>）恆春老街交通站即將完工，本校鄰近新建交通站，若本校能開創新的特色，則前來本校就讀之學生資源也可能增加，是本校需掌握之機會。</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2</a:t>
            </a:r>
            <a:r>
              <a:rPr lang="zh-TW" altLang="en-US" sz="2000" smtClean="0">
                <a:latin typeface="典匠超明" pitchFamily="49" charset="-120"/>
                <a:ea typeface="典匠超明" pitchFamily="49" charset="-120"/>
              </a:rPr>
              <a:t>）恆中創校</a:t>
            </a:r>
            <a:r>
              <a:rPr lang="en-US" altLang="zh-TW" sz="2000" smtClean="0">
                <a:latin typeface="典匠超明" pitchFamily="49" charset="-120"/>
                <a:ea typeface="典匠超明" pitchFamily="49" charset="-120"/>
              </a:rPr>
              <a:t>65</a:t>
            </a:r>
            <a:r>
              <a:rPr lang="zh-TW" altLang="en-US" sz="2000" smtClean="0">
                <a:latin typeface="典匠超明" pitchFamily="49" charset="-120"/>
                <a:ea typeface="典匠超明" pitchFamily="49" charset="-120"/>
              </a:rPr>
              <a:t>年，校友已超過</a:t>
            </a:r>
            <a:r>
              <a:rPr lang="en-US" altLang="zh-TW" sz="2000" smtClean="0">
                <a:latin typeface="典匠超明" pitchFamily="49" charset="-120"/>
                <a:ea typeface="典匠超明" pitchFamily="49" charset="-120"/>
              </a:rPr>
              <a:t>8</a:t>
            </a:r>
            <a:r>
              <a:rPr lang="zh-TW" altLang="en-US" sz="2000" smtClean="0">
                <a:latin typeface="典匠超明" pitchFamily="49" charset="-120"/>
                <a:ea typeface="典匠超明" pitchFamily="49" charset="-120"/>
              </a:rPr>
              <a:t>萬餘人知名的校友，有知名音樂家陳麗萍、名歌星張秀卿、棒球國手徐整當、跆拳道國手鄭秋龍</a:t>
            </a:r>
            <a:r>
              <a:rPr lang="en-US" altLang="zh-TW" sz="2000" smtClean="0">
                <a:ea typeface="典匠超明" pitchFamily="49" charset="-120"/>
              </a:rPr>
              <a:t>…</a:t>
            </a:r>
            <a:r>
              <a:rPr lang="zh-TW" altLang="en-US" sz="2000" smtClean="0">
                <a:latin typeface="典匠超明" pitchFamily="49" charset="-120"/>
                <a:ea typeface="典匠超明" pitchFamily="49" charset="-120"/>
              </a:rPr>
              <a:t>等等，不勝枚舉，在各行各業服務的校友也為數不少，本校校友會相繼成立，若能統整校友資源，將是本校之良好機會。 </a:t>
            </a:r>
          </a:p>
          <a:p>
            <a:pPr>
              <a:lnSpc>
                <a:spcPct val="90000"/>
              </a:lnSpc>
              <a:buFont typeface="Arial" charset="0"/>
              <a:buNone/>
            </a:pPr>
            <a:r>
              <a:rPr lang="zh-TW" altLang="en-US" sz="2000" smtClean="0">
                <a:latin typeface="典匠超明" pitchFamily="49" charset="-120"/>
                <a:ea typeface="典匠超明" pitchFamily="49" charset="-120"/>
              </a:rPr>
              <a:t>（</a:t>
            </a:r>
            <a:r>
              <a:rPr lang="en-US" altLang="zh-TW" sz="2000" smtClean="0">
                <a:latin typeface="典匠超明" pitchFamily="49" charset="-120"/>
                <a:ea typeface="典匠超明" pitchFamily="49" charset="-120"/>
              </a:rPr>
              <a:t>3</a:t>
            </a:r>
            <a:r>
              <a:rPr lang="zh-TW" altLang="en-US" sz="2000" smtClean="0">
                <a:latin typeface="典匠超明" pitchFamily="49" charset="-120"/>
                <a:ea typeface="典匠超明" pitchFamily="49" charset="-120"/>
              </a:rPr>
              <a:t>）恆中近來連結屏南社區大學、恆春</a:t>
            </a:r>
            <a:r>
              <a:rPr lang="en-US" altLang="zh-TW" sz="2000" smtClean="0">
                <a:latin typeface="典匠超明" pitchFamily="49" charset="-120"/>
                <a:ea typeface="典匠超明" pitchFamily="49" charset="-120"/>
              </a:rPr>
              <a:t>DOC</a:t>
            </a:r>
            <a:r>
              <a:rPr lang="zh-TW" altLang="en-US" sz="2000" smtClean="0">
                <a:latin typeface="典匠超明" pitchFamily="49" charset="-120"/>
                <a:ea typeface="典匠超明" pitchFamily="49" charset="-120"/>
              </a:rPr>
              <a:t>數位機會中心、墾丁國家公園管理處，於放學後課餘時間利用教室開設各項課程，吸引社區人士與家長前來學習。使教育不再侷限於學生身上，具有開創新局之挑戰能力，亦是本校之機會。</a:t>
            </a:r>
            <a:r>
              <a:rPr lang="zh-TW" altLang="en-US" sz="2400" smtClean="0"/>
              <a:t> </a:t>
            </a:r>
          </a:p>
        </p:txBody>
      </p:sp>
      <p:pic>
        <p:nvPicPr>
          <p:cNvPr id="23555" name="Picture 4" descr="IMG_5352"/>
          <p:cNvPicPr>
            <a:picLocks noChangeAspect="1" noChangeArrowheads="1"/>
          </p:cNvPicPr>
          <p:nvPr/>
        </p:nvPicPr>
        <p:blipFill>
          <a:blip r:embed="rId2"/>
          <a:srcRect/>
          <a:stretch>
            <a:fillRect/>
          </a:stretch>
        </p:blipFill>
        <p:spPr bwMode="auto">
          <a:xfrm>
            <a:off x="6156325" y="5057775"/>
            <a:ext cx="24003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zh-TW" altLang="en-US" sz="3600" smtClean="0">
                <a:solidFill>
                  <a:srgbClr val="CC0000"/>
                </a:solidFill>
                <a:latin typeface="典匠超明" pitchFamily="49" charset="-120"/>
                <a:ea typeface="典匠超明" pitchFamily="49" charset="-120"/>
              </a:rPr>
              <a:t>恆春國中</a:t>
            </a:r>
            <a:r>
              <a:rPr lang="en-US" altLang="zh-TW" sz="3600" smtClean="0">
                <a:solidFill>
                  <a:srgbClr val="CC0000"/>
                </a:solidFill>
                <a:latin typeface="典匠超明" pitchFamily="49" charset="-120"/>
                <a:ea typeface="典匠超明" pitchFamily="49" charset="-120"/>
              </a:rPr>
              <a:t>SWOT</a:t>
            </a:r>
            <a:r>
              <a:rPr lang="zh-TW" altLang="en-US" sz="3600" smtClean="0">
                <a:solidFill>
                  <a:srgbClr val="CC0000"/>
                </a:solidFill>
                <a:latin typeface="典匠超明" pitchFamily="49" charset="-120"/>
                <a:ea typeface="典匠超明" pitchFamily="49" charset="-120"/>
              </a:rPr>
              <a:t>分析</a:t>
            </a:r>
            <a:r>
              <a:rPr lang="zh-TW" altLang="en-US" smtClean="0"/>
              <a:t> </a:t>
            </a:r>
          </a:p>
        </p:txBody>
      </p:sp>
      <p:sp>
        <p:nvSpPr>
          <p:cNvPr id="24578" name="Rectangle 3"/>
          <p:cNvSpPr>
            <a:spLocks noGrp="1"/>
          </p:cNvSpPr>
          <p:nvPr>
            <p:ph type="body" idx="1"/>
          </p:nvPr>
        </p:nvSpPr>
        <p:spPr>
          <a:xfrm>
            <a:off x="457200" y="1600200"/>
            <a:ext cx="8229600" cy="3916363"/>
          </a:xfrm>
        </p:spPr>
        <p:txBody>
          <a:bodyPr/>
          <a:lstStyle/>
          <a:p>
            <a:pPr>
              <a:lnSpc>
                <a:spcPct val="80000"/>
              </a:lnSpc>
            </a:pPr>
            <a:r>
              <a:rPr lang="zh-TW" altLang="en-US" sz="2200" smtClean="0">
                <a:latin typeface="典匠超明" pitchFamily="49" charset="-120"/>
                <a:ea typeface="典匠超明" pitchFamily="49" charset="-120"/>
              </a:rPr>
              <a:t>威脅 </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1</a:t>
            </a:r>
            <a:r>
              <a:rPr lang="zh-TW" altLang="en-US" sz="2200" smtClean="0">
                <a:latin typeface="典匠超明" pitchFamily="49" charset="-120"/>
                <a:ea typeface="典匠超明" pitchFamily="49" charset="-120"/>
              </a:rPr>
              <a:t>）教育環境越來越競爭，因此，當其他學校以升學率為標的在宣傳時，畢竟恆中幅員廣大，學生素質較不平均，導致恆中升學率較薄弱，所以是本校新的威脅。 </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2</a:t>
            </a:r>
            <a:r>
              <a:rPr lang="zh-TW" altLang="en-US" sz="2200" smtClean="0">
                <a:latin typeface="典匠超明" pitchFamily="49" charset="-120"/>
                <a:ea typeface="典匠超明" pitchFamily="49" charset="-120"/>
              </a:rPr>
              <a:t>）金融海嘯雖已逐漸平息，但仍有許多家庭、私人機構、政府單位、公益團體，尚未恢復往日的水準，所能提供的財力資源、人力資源、物力資源都有限，對於本校之資源取得，仍處於不利的狀態。</a:t>
            </a:r>
          </a:p>
          <a:p>
            <a:pPr>
              <a:lnSpc>
                <a:spcPct val="80000"/>
              </a:lnSpc>
              <a:buFont typeface="Arial" charset="0"/>
              <a:buNone/>
            </a:pPr>
            <a:r>
              <a:rPr lang="zh-TW" altLang="en-US" sz="2200" smtClean="0">
                <a:latin typeface="典匠超明" pitchFamily="49" charset="-120"/>
                <a:ea typeface="典匠超明" pitchFamily="49" charset="-120"/>
              </a:rPr>
              <a:t>（</a:t>
            </a:r>
            <a:r>
              <a:rPr lang="en-US" altLang="zh-TW" sz="2200" smtClean="0">
                <a:latin typeface="典匠超明" pitchFamily="49" charset="-120"/>
                <a:ea typeface="典匠超明" pitchFamily="49" charset="-120"/>
              </a:rPr>
              <a:t>3</a:t>
            </a:r>
            <a:r>
              <a:rPr lang="zh-TW" altLang="en-US" sz="2200" smtClean="0">
                <a:latin typeface="典匠超明" pitchFamily="49" charset="-120"/>
                <a:ea typeface="典匠超明" pitchFamily="49" charset="-120"/>
              </a:rPr>
              <a:t>）家長的知識水平提升、權利要求也逐日增加，對於教師之要求也不同以往，動輒投書教育局、縣長信箱、民意代表，為處理相關問題，造成學校行政資源之耗費，也成為本校極須處理之威脅。</a:t>
            </a:r>
          </a:p>
        </p:txBody>
      </p:sp>
      <p:pic>
        <p:nvPicPr>
          <p:cNvPr id="24579" name="Picture 4" descr="DSCF6062"/>
          <p:cNvPicPr>
            <a:picLocks noChangeAspect="1" noChangeArrowheads="1"/>
          </p:cNvPicPr>
          <p:nvPr/>
        </p:nvPicPr>
        <p:blipFill>
          <a:blip r:embed="rId2"/>
          <a:srcRect/>
          <a:stretch>
            <a:fillRect/>
          </a:stretch>
        </p:blipFill>
        <p:spPr bwMode="auto">
          <a:xfrm>
            <a:off x="6084888" y="5057775"/>
            <a:ext cx="24003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zh-TW" altLang="en-US" sz="3600" smtClean="0">
                <a:solidFill>
                  <a:srgbClr val="CC0000"/>
                </a:solidFill>
                <a:ea typeface="典匠超明" pitchFamily="49" charset="-120"/>
              </a:rPr>
              <a:t>為何品德教育？</a:t>
            </a:r>
          </a:p>
        </p:txBody>
      </p:sp>
      <p:sp>
        <p:nvSpPr>
          <p:cNvPr id="25602" name="Rectangle 3"/>
          <p:cNvSpPr>
            <a:spLocks noGrp="1"/>
          </p:cNvSpPr>
          <p:nvPr>
            <p:ph type="body" idx="1"/>
          </p:nvPr>
        </p:nvSpPr>
        <p:spPr/>
        <p:txBody>
          <a:bodyPr/>
          <a:lstStyle/>
          <a:p>
            <a:pPr>
              <a:buFont typeface="Arial" charset="0"/>
              <a:buNone/>
            </a:pPr>
            <a:r>
              <a:rPr lang="en-US" altLang="zh-TW" sz="2800" smtClean="0">
                <a:solidFill>
                  <a:srgbClr val="0033CC"/>
                </a:solidFill>
                <a:latin typeface="典匠超明" pitchFamily="49" charset="-120"/>
                <a:ea typeface="典匠超明" pitchFamily="49" charset="-120"/>
              </a:rPr>
              <a:t>1</a:t>
            </a:r>
            <a:r>
              <a:rPr lang="zh-TW" altLang="en-US" sz="2800" smtClean="0">
                <a:solidFill>
                  <a:srgbClr val="0033CC"/>
                </a:solidFill>
                <a:latin typeface="典匠超明" pitchFamily="49" charset="-120"/>
                <a:ea typeface="典匠超明" pitchFamily="49" charset="-120"/>
              </a:rPr>
              <a:t>、學校：九年一貫</a:t>
            </a:r>
            <a:r>
              <a:rPr lang="en-US" altLang="zh-TW" sz="2800" smtClean="0">
                <a:solidFill>
                  <a:srgbClr val="0033CC"/>
                </a:solidFill>
                <a:latin typeface="典匠超明" pitchFamily="49" charset="-120"/>
                <a:ea typeface="典匠超明" pitchFamily="49" charset="-120"/>
              </a:rPr>
              <a:t>-</a:t>
            </a:r>
            <a:r>
              <a:rPr lang="zh-TW" altLang="en-US" sz="2800" smtClean="0">
                <a:solidFill>
                  <a:srgbClr val="0033CC"/>
                </a:solidFill>
                <a:latin typeface="典匠超明" pitchFamily="49" charset="-120"/>
                <a:ea typeface="典匠超明" pitchFamily="49" charset="-120"/>
              </a:rPr>
              <a:t>缺德教育？以身作則？升學主義掛帥。</a:t>
            </a:r>
          </a:p>
          <a:p>
            <a:pPr>
              <a:buFont typeface="Arial" charset="0"/>
              <a:buNone/>
            </a:pPr>
            <a:r>
              <a:rPr lang="en-US" altLang="zh-TW" sz="2800" smtClean="0">
                <a:latin typeface="典匠超明" pitchFamily="49" charset="-120"/>
                <a:ea typeface="典匠超明" pitchFamily="49" charset="-120"/>
              </a:rPr>
              <a:t>2</a:t>
            </a:r>
            <a:r>
              <a:rPr lang="zh-TW" altLang="en-US" sz="2800" smtClean="0">
                <a:latin typeface="典匠超明" pitchFamily="49" charset="-120"/>
                <a:ea typeface="典匠超明" pitchFamily="49" charset="-120"/>
              </a:rPr>
              <a:t>、家長：功利主義</a:t>
            </a:r>
            <a:r>
              <a:rPr lang="en-US" altLang="zh-TW" sz="2800" smtClean="0">
                <a:latin typeface="典匠超明" pitchFamily="49" charset="-120"/>
                <a:ea typeface="典匠超明" pitchFamily="49" charset="-120"/>
              </a:rPr>
              <a:t>-</a:t>
            </a:r>
            <a:r>
              <a:rPr lang="zh-TW" altLang="en-US" sz="2800" smtClean="0">
                <a:latin typeface="典匠超明" pitchFamily="49" charset="-120"/>
                <a:ea typeface="典匠超明" pitchFamily="49" charset="-120"/>
              </a:rPr>
              <a:t>重視成績勝過一切，或家長無暇照顧，教育是學校的事？</a:t>
            </a:r>
          </a:p>
          <a:p>
            <a:pPr>
              <a:buFont typeface="Arial" charset="0"/>
              <a:buNone/>
            </a:pPr>
            <a:r>
              <a:rPr lang="en-US" altLang="zh-TW" sz="2800" smtClean="0">
                <a:solidFill>
                  <a:srgbClr val="FF0000"/>
                </a:solidFill>
                <a:latin typeface="典匠超明" pitchFamily="49" charset="-120"/>
                <a:ea typeface="典匠超明" pitchFamily="49" charset="-120"/>
              </a:rPr>
              <a:t>3</a:t>
            </a:r>
            <a:r>
              <a:rPr lang="zh-TW" altLang="en-US" sz="2800" smtClean="0">
                <a:solidFill>
                  <a:srgbClr val="FF0000"/>
                </a:solidFill>
                <a:latin typeface="典匠超明" pitchFamily="49" charset="-120"/>
                <a:ea typeface="典匠超明" pitchFamily="49" charset="-120"/>
              </a:rPr>
              <a:t>、學生：似是而非的偏差價值觀念，如髮禁解除問題。</a:t>
            </a:r>
          </a:p>
          <a:p>
            <a:pPr>
              <a:buFont typeface="Arial" charset="0"/>
              <a:buNone/>
            </a:pPr>
            <a:r>
              <a:rPr lang="en-US" altLang="zh-TW" sz="2800" smtClean="0">
                <a:solidFill>
                  <a:srgbClr val="008000"/>
                </a:solidFill>
                <a:latin typeface="典匠超明" pitchFamily="49" charset="-120"/>
                <a:ea typeface="典匠超明" pitchFamily="49" charset="-120"/>
              </a:rPr>
              <a:t>4</a:t>
            </a:r>
            <a:r>
              <a:rPr lang="zh-TW" altLang="en-US" sz="2800" smtClean="0">
                <a:solidFill>
                  <a:srgbClr val="008000"/>
                </a:solidFill>
                <a:latin typeface="典匠超明" pitchFamily="49" charset="-120"/>
                <a:ea typeface="典匠超明" pitchFamily="49" charset="-120"/>
              </a:rPr>
              <a:t>、社會：價值觀扭曲，社會風氣敗壞，媒體充斥暴力與色情。</a:t>
            </a:r>
          </a:p>
          <a:p>
            <a:pPr>
              <a:buFont typeface="Arial" charset="0"/>
              <a:buNone/>
            </a:pPr>
            <a:endParaRPr lang="zh-TW" altLang="en-US" smtClean="0">
              <a:latin typeface="典匠超明" pitchFamily="49" charset="-120"/>
              <a:ea typeface="典匠超明" pitchFamily="49" charset="-120"/>
            </a:endParaRPr>
          </a:p>
        </p:txBody>
      </p:sp>
      <p:pic>
        <p:nvPicPr>
          <p:cNvPr id="25603" name="Picture 4" descr="DSCF6006"/>
          <p:cNvPicPr>
            <a:picLocks noChangeAspect="1" noChangeArrowheads="1"/>
          </p:cNvPicPr>
          <p:nvPr/>
        </p:nvPicPr>
        <p:blipFill>
          <a:blip r:embed="rId2"/>
          <a:srcRect/>
          <a:stretch>
            <a:fillRect/>
          </a:stretch>
        </p:blipFill>
        <p:spPr bwMode="auto">
          <a:xfrm>
            <a:off x="5580063" y="5057775"/>
            <a:ext cx="2400300" cy="1800225"/>
          </a:xfrm>
          <a:prstGeom prst="rect">
            <a:avLst/>
          </a:prstGeom>
          <a:noFill/>
          <a:ln w="9525">
            <a:noFill/>
            <a:miter lim="800000"/>
            <a:headEnd/>
            <a:tailEnd/>
          </a:ln>
        </p:spPr>
      </p:pic>
      <p:sp>
        <p:nvSpPr>
          <p:cNvPr id="25604" name="Rectangle 3"/>
          <p:cNvSpPr>
            <a:spLocks/>
          </p:cNvSpPr>
          <p:nvPr/>
        </p:nvSpPr>
        <p:spPr bwMode="auto">
          <a:xfrm>
            <a:off x="323850" y="5805488"/>
            <a:ext cx="5040313" cy="720725"/>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kumimoji="0" lang="zh-TW" altLang="en-US">
                <a:solidFill>
                  <a:srgbClr val="FF3399"/>
                </a:solidFill>
              </a:rPr>
              <a:t>品德教育是時代潮流！</a:t>
            </a:r>
          </a:p>
          <a:p>
            <a:pPr marL="342900" indent="-342900" eaLnBrk="0" hangingPunct="0">
              <a:spcBef>
                <a:spcPct val="20000"/>
              </a:spcBef>
              <a:buFont typeface="Arial" charset="0"/>
              <a:buNone/>
            </a:pPr>
            <a:r>
              <a:rPr kumimoji="0" lang="zh-TW" altLang="en-US">
                <a:solidFill>
                  <a:srgbClr val="FF3399"/>
                </a:solidFill>
              </a:rPr>
              <a:t>你選擇順流前進？還是被淹沒？</a:t>
            </a: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TotalTime>
  <Words>3932</Words>
  <PresentationFormat>On-screen Show (4:3)</PresentationFormat>
  <Paragraphs>338</Paragraphs>
  <Slides>41</Slides>
  <Notes>9</Notes>
  <HiddenSlides>0</HiddenSlides>
  <MMClips>0</MMClips>
  <ScaleCrop>false</ScaleCrop>
  <HeadingPairs>
    <vt:vector size="8" baseType="variant">
      <vt:variant>
        <vt:lpstr>使用字型</vt:lpstr>
      </vt:variant>
      <vt:variant>
        <vt:i4>8</vt:i4>
      </vt:variant>
      <vt:variant>
        <vt:lpstr>簡報設計範本</vt:lpstr>
      </vt:variant>
      <vt:variant>
        <vt:i4>1</vt:i4>
      </vt:variant>
      <vt:variant>
        <vt:lpstr>內嵌 OLE 伺服程式</vt:lpstr>
      </vt:variant>
      <vt:variant>
        <vt:i4>1</vt:i4>
      </vt:variant>
      <vt:variant>
        <vt:lpstr>投影片標題</vt:lpstr>
      </vt:variant>
      <vt:variant>
        <vt:i4>41</vt:i4>
      </vt:variant>
    </vt:vector>
  </HeadingPairs>
  <TitlesOfParts>
    <vt:vector size="51" baseType="lpstr">
      <vt:lpstr>典匠超明</vt:lpstr>
      <vt:lpstr>Arial</vt:lpstr>
      <vt:lpstr>Calibri</vt:lpstr>
      <vt:lpstr>新細明體</vt:lpstr>
      <vt:lpstr>微軟正黑體</vt:lpstr>
      <vt:lpstr>標楷體</vt:lpstr>
      <vt:lpstr>Times New Roman</vt:lpstr>
      <vt:lpstr>Broadway BT</vt:lpstr>
      <vt:lpstr>Office 佈景主題</vt:lpstr>
      <vt:lpstr>Photo Editor 影像</vt:lpstr>
      <vt:lpstr>品格教育內涵與推動方法</vt:lpstr>
      <vt:lpstr>恆春國中榮譽榜</vt:lpstr>
      <vt:lpstr>恆春國中榮譽榜</vt:lpstr>
      <vt:lpstr>壹、學校基本資料概述 </vt:lpstr>
      <vt:lpstr>恆春國中SWOT分析 </vt:lpstr>
      <vt:lpstr>恆春國中SWOT分析 </vt:lpstr>
      <vt:lpstr>恆春國中SWOT分析 </vt:lpstr>
      <vt:lpstr>恆春國中SWOT分析 </vt:lpstr>
      <vt:lpstr>為何品德教育？</vt:lpstr>
      <vt:lpstr>品德如何教？</vt:lpstr>
      <vt:lpstr>品德如何教？</vt:lpstr>
      <vt:lpstr>恒春國中如何進行品德教學？</vt:lpstr>
      <vt:lpstr>設置品德教育專欄</vt:lpstr>
      <vt:lpstr>校園禮貌運動</vt:lpstr>
      <vt:lpstr>每週教師班級經營分享</vt:lpstr>
      <vt:lpstr>投影片 16</vt:lpstr>
      <vt:lpstr>善用集會時間進行宣導</vt:lpstr>
      <vt:lpstr>投影片 18</vt:lpstr>
      <vt:lpstr>投影片 19</vt:lpstr>
      <vt:lpstr>社團活動-讓孩子除課堂時間外，培養優良的休閒活動</vt:lpstr>
      <vt:lpstr>推動品德教育現況、特色 </vt:lpstr>
      <vt:lpstr>推動品德教育現況、特色 </vt:lpstr>
      <vt:lpstr>推動品德教育現況、特色</vt:lpstr>
      <vt:lpstr>推動品德教育現況、特色</vt:lpstr>
      <vt:lpstr>積極宣導與輔導-平日建立學生遵守規則觀念</vt:lpstr>
      <vt:lpstr>恒中有品模範生選拔</vt:lpstr>
      <vt:lpstr>各項才藝競賽-讓孩子有表現的舞台</vt:lpstr>
      <vt:lpstr>建立正確公民觀念， 並融入社區積極為恆春半島貢獻一份心力</vt:lpstr>
      <vt:lpstr>品德專家-殷光華先生針對全校34班分34場次， 進行「尊師重道、品德教育」講座 </vt:lpstr>
      <vt:lpstr>定期舉辦各項宣導講座-讓孩子吸收多元文化的知識</vt:lpstr>
      <vt:lpstr>主辦或協辦各項活動-營造優質教育環境</vt:lpstr>
      <vt:lpstr>九年級戶外教學 詳細規畫行程，以安全為優先，行程富教育意義。</vt:lpstr>
      <vt:lpstr>班際球賽-培養團隊合作，班級向心力與增取榮譽感</vt:lpstr>
      <vt:lpstr>投影片 34</vt:lpstr>
      <vt:lpstr>推動品德教育現況、特色 </vt:lpstr>
      <vt:lpstr>投影片 36</vt:lpstr>
      <vt:lpstr>「秀出好品格、感恩一級棒」恒中有品運動甘特圖 </vt:lpstr>
      <vt:lpstr>與您分享</vt:lpstr>
      <vt:lpstr>身為一位老師，您還記得該做什麼嗎？</vt:lpstr>
      <vt:lpstr>投影片 40</vt:lpstr>
      <vt:lpstr>投影片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97學年度第一學期</dc:title>
  <dc:creator>jogeo</dc:creator>
  <cp:lastModifiedBy>WindowsXP</cp:lastModifiedBy>
  <cp:revision>67</cp:revision>
  <dcterms:created xsi:type="dcterms:W3CDTF">2009-02-25T23:56:59Z</dcterms:created>
  <dcterms:modified xsi:type="dcterms:W3CDTF">2010-05-14T05:44:29Z</dcterms:modified>
</cp:coreProperties>
</file>